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diagrams/data1.xml" ContentType="application/vnd.openxmlformats-officedocument.drawingml.diagramData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rawing1.xml" ContentType="application/vnd.ms-office.drawingml.diagramDrawing+xml"/>
  <Override PartName="/ppt/diagrams/colors1.xml" ContentType="application/vnd.openxmlformats-officedocument.drawingml.diagramColors+xml"/>
  <Override PartName="/ppt/diagrams/quickStyle1.xml" ContentType="application/vnd.openxmlformats-officedocument.drawingml.diagramStyle+xml"/>
  <Override PartName="/ppt/diagrams/layout1.xml" ContentType="application/vnd.openxmlformats-officedocument.drawingml.diagram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3" r:id="rId3"/>
    <p:sldId id="268" r:id="rId4"/>
    <p:sldId id="270" r:id="rId5"/>
    <p:sldId id="257" r:id="rId6"/>
    <p:sldId id="269" r:id="rId7"/>
    <p:sldId id="271" r:id="rId8"/>
    <p:sldId id="272" r:id="rId9"/>
    <p:sldId id="261" r:id="rId10"/>
    <p:sldId id="259" r:id="rId11"/>
    <p:sldId id="273" r:id="rId12"/>
    <p:sldId id="274" r:id="rId13"/>
    <p:sldId id="275" r:id="rId14"/>
    <p:sldId id="276" r:id="rId15"/>
    <p:sldId id="264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5983"/>
    <a:srgbClr val="C2D94F"/>
    <a:srgbClr val="94DE4A"/>
    <a:srgbClr val="479BE1"/>
    <a:srgbClr val="4E83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85" d="100"/>
          <a:sy n="85" d="100"/>
        </p:scale>
        <p:origin x="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508916-42E3-411F-B4A9-D3DB37298E30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C931B31D-90D1-4F11-BDCC-0DA28774CB91}">
      <dgm:prSet phldrT="[Tekst]"/>
      <dgm:spPr/>
      <dgm:t>
        <a:bodyPr/>
        <a:lstStyle/>
        <a:p>
          <a:r>
            <a:rPr lang="nl-NL" dirty="0" smtClean="0"/>
            <a:t>Afstemmen</a:t>
          </a:r>
          <a:endParaRPr lang="nl-NL" dirty="0"/>
        </a:p>
      </dgm:t>
    </dgm:pt>
    <dgm:pt modelId="{D2A50508-A4DF-498E-BD9B-C67F0EB13B36}" type="parTrans" cxnId="{7D118FAB-FED7-42CB-A99B-0ECBFC69C2F4}">
      <dgm:prSet/>
      <dgm:spPr/>
      <dgm:t>
        <a:bodyPr/>
        <a:lstStyle/>
        <a:p>
          <a:endParaRPr lang="nl-NL"/>
        </a:p>
      </dgm:t>
    </dgm:pt>
    <dgm:pt modelId="{8FB11367-74BA-4ADF-B60C-C813961CC5E3}" type="sibTrans" cxnId="{7D118FAB-FED7-42CB-A99B-0ECBFC69C2F4}">
      <dgm:prSet/>
      <dgm:spPr/>
      <dgm:t>
        <a:bodyPr/>
        <a:lstStyle/>
        <a:p>
          <a:endParaRPr lang="nl-NL"/>
        </a:p>
      </dgm:t>
    </dgm:pt>
    <dgm:pt modelId="{12F15778-7C6D-416B-89B6-8D618C2B8838}">
      <dgm:prSet phldrT="[Teks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nl-NL" dirty="0" smtClean="0"/>
            <a:t>Samenwerken</a:t>
          </a:r>
          <a:endParaRPr lang="nl-NL" dirty="0"/>
        </a:p>
      </dgm:t>
    </dgm:pt>
    <dgm:pt modelId="{1624A38F-6354-49AD-B197-81D4315D82E7}" type="parTrans" cxnId="{EA20A2A0-CC11-472A-B7C1-12A35CC05B33}">
      <dgm:prSet/>
      <dgm:spPr/>
      <dgm:t>
        <a:bodyPr/>
        <a:lstStyle/>
        <a:p>
          <a:endParaRPr lang="nl-NL"/>
        </a:p>
      </dgm:t>
    </dgm:pt>
    <dgm:pt modelId="{EC1A1A77-E5FF-4390-9B64-3C1F4E809366}" type="sibTrans" cxnId="{EA20A2A0-CC11-472A-B7C1-12A35CC05B33}">
      <dgm:prSet/>
      <dgm:spPr/>
      <dgm:t>
        <a:bodyPr/>
        <a:lstStyle/>
        <a:p>
          <a:endParaRPr lang="nl-NL"/>
        </a:p>
      </dgm:t>
    </dgm:pt>
    <dgm:pt modelId="{332A9B08-16AA-4246-AB5E-8D68F0A52232}">
      <dgm:prSet phldrT="[Tekst]"/>
      <dgm:spPr/>
      <dgm:t>
        <a:bodyPr/>
        <a:lstStyle/>
        <a:p>
          <a:r>
            <a:rPr lang="nl-NL" dirty="0" smtClean="0"/>
            <a:t>Luisteren</a:t>
          </a:r>
          <a:endParaRPr lang="nl-NL" dirty="0"/>
        </a:p>
      </dgm:t>
    </dgm:pt>
    <dgm:pt modelId="{8DE79688-A9FF-4494-BBF2-F31531582053}" type="parTrans" cxnId="{6C0BFC9B-49EE-48C0-8CCD-CF3F529946EE}">
      <dgm:prSet/>
      <dgm:spPr/>
      <dgm:t>
        <a:bodyPr/>
        <a:lstStyle/>
        <a:p>
          <a:endParaRPr lang="nl-NL"/>
        </a:p>
      </dgm:t>
    </dgm:pt>
    <dgm:pt modelId="{6607E8E6-D80D-4647-A237-F33C543EDED1}" type="sibTrans" cxnId="{6C0BFC9B-49EE-48C0-8CCD-CF3F529946EE}">
      <dgm:prSet/>
      <dgm:spPr/>
      <dgm:t>
        <a:bodyPr/>
        <a:lstStyle/>
        <a:p>
          <a:endParaRPr lang="nl-NL"/>
        </a:p>
      </dgm:t>
    </dgm:pt>
    <dgm:pt modelId="{87C707E9-5DFC-4BCD-8E88-9BE05DB010D1}" type="pres">
      <dgm:prSet presAssocID="{09508916-42E3-411F-B4A9-D3DB37298E30}" presName="compositeShape" presStyleCnt="0">
        <dgm:presLayoutVars>
          <dgm:chMax val="7"/>
          <dgm:dir/>
          <dgm:resizeHandles val="exact"/>
        </dgm:presLayoutVars>
      </dgm:prSet>
      <dgm:spPr/>
    </dgm:pt>
    <dgm:pt modelId="{74290754-682E-4159-8D7B-4532C2332229}" type="pres">
      <dgm:prSet presAssocID="{09508916-42E3-411F-B4A9-D3DB37298E30}" presName="wedge1" presStyleLbl="node1" presStyleIdx="0" presStyleCnt="3"/>
      <dgm:spPr/>
      <dgm:t>
        <a:bodyPr/>
        <a:lstStyle/>
        <a:p>
          <a:endParaRPr lang="nl-NL"/>
        </a:p>
      </dgm:t>
    </dgm:pt>
    <dgm:pt modelId="{B26296C2-2DCF-44FC-9378-5CDF7928FB31}" type="pres">
      <dgm:prSet presAssocID="{09508916-42E3-411F-B4A9-D3DB37298E30}" presName="dummy1a" presStyleCnt="0"/>
      <dgm:spPr/>
    </dgm:pt>
    <dgm:pt modelId="{0C9962F8-2168-4130-9A64-19EF9B411E01}" type="pres">
      <dgm:prSet presAssocID="{09508916-42E3-411F-B4A9-D3DB37298E30}" presName="dummy1b" presStyleCnt="0"/>
      <dgm:spPr/>
    </dgm:pt>
    <dgm:pt modelId="{B9F4E288-B3A1-4F76-99D9-40672BA1A976}" type="pres">
      <dgm:prSet presAssocID="{09508916-42E3-411F-B4A9-D3DB37298E30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A93BBFB-8D6F-4249-8F9F-9C4914082C18}" type="pres">
      <dgm:prSet presAssocID="{09508916-42E3-411F-B4A9-D3DB37298E30}" presName="wedge2" presStyleLbl="node1" presStyleIdx="1" presStyleCnt="3"/>
      <dgm:spPr/>
      <dgm:t>
        <a:bodyPr/>
        <a:lstStyle/>
        <a:p>
          <a:endParaRPr lang="nl-NL"/>
        </a:p>
      </dgm:t>
    </dgm:pt>
    <dgm:pt modelId="{BB5D0A37-BED9-4D5C-BFB9-36C520DEE285}" type="pres">
      <dgm:prSet presAssocID="{09508916-42E3-411F-B4A9-D3DB37298E30}" presName="dummy2a" presStyleCnt="0"/>
      <dgm:spPr/>
    </dgm:pt>
    <dgm:pt modelId="{F024D7D1-BE92-458E-AF62-04ECBC3D9745}" type="pres">
      <dgm:prSet presAssocID="{09508916-42E3-411F-B4A9-D3DB37298E30}" presName="dummy2b" presStyleCnt="0"/>
      <dgm:spPr/>
    </dgm:pt>
    <dgm:pt modelId="{828F90F4-BF16-4E00-938F-4E59EB495A27}" type="pres">
      <dgm:prSet presAssocID="{09508916-42E3-411F-B4A9-D3DB37298E30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5FECD45-A762-43B4-A425-1111AF6ECAC2}" type="pres">
      <dgm:prSet presAssocID="{09508916-42E3-411F-B4A9-D3DB37298E30}" presName="wedge3" presStyleLbl="node1" presStyleIdx="2" presStyleCnt="3"/>
      <dgm:spPr/>
    </dgm:pt>
    <dgm:pt modelId="{320517F7-2FA2-4BFE-8837-4A014018EC06}" type="pres">
      <dgm:prSet presAssocID="{09508916-42E3-411F-B4A9-D3DB37298E30}" presName="dummy3a" presStyleCnt="0"/>
      <dgm:spPr/>
    </dgm:pt>
    <dgm:pt modelId="{05D60625-DE6B-4B1C-AEEC-96B364A63123}" type="pres">
      <dgm:prSet presAssocID="{09508916-42E3-411F-B4A9-D3DB37298E30}" presName="dummy3b" presStyleCnt="0"/>
      <dgm:spPr/>
    </dgm:pt>
    <dgm:pt modelId="{0330A5D3-17EE-4561-BFB2-3A7DB509978E}" type="pres">
      <dgm:prSet presAssocID="{09508916-42E3-411F-B4A9-D3DB37298E30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</dgm:pt>
    <dgm:pt modelId="{258FB27E-425A-4A20-8908-731984B7696A}" type="pres">
      <dgm:prSet presAssocID="{8FB11367-74BA-4ADF-B60C-C813961CC5E3}" presName="arrowWedge1" presStyleLbl="fgSibTrans2D1" presStyleIdx="0" presStyleCnt="3"/>
      <dgm:spPr/>
    </dgm:pt>
    <dgm:pt modelId="{082C5A60-215A-4E67-BD27-6395B2F53398}" type="pres">
      <dgm:prSet presAssocID="{EC1A1A77-E5FF-4390-9B64-3C1F4E809366}" presName="arrowWedge2" presStyleLbl="fgSibTrans2D1" presStyleIdx="1" presStyleCnt="3"/>
      <dgm:spPr/>
    </dgm:pt>
    <dgm:pt modelId="{3561AA29-BEE7-466B-9132-DFB1C035690E}" type="pres">
      <dgm:prSet presAssocID="{6607E8E6-D80D-4647-A237-F33C543EDED1}" presName="arrowWedge3" presStyleLbl="fgSibTrans2D1" presStyleIdx="2" presStyleCnt="3"/>
      <dgm:spPr/>
    </dgm:pt>
  </dgm:ptLst>
  <dgm:cxnLst>
    <dgm:cxn modelId="{FA91ACDC-434E-4368-9CFB-7BD8C259577D}" type="presOf" srcId="{332A9B08-16AA-4246-AB5E-8D68F0A52232}" destId="{0330A5D3-17EE-4561-BFB2-3A7DB509978E}" srcOrd="1" destOrd="0" presId="urn:microsoft.com/office/officeart/2005/8/layout/cycle8"/>
    <dgm:cxn modelId="{4477ABCF-3A01-4305-8EA1-26B07695A853}" type="presOf" srcId="{09508916-42E3-411F-B4A9-D3DB37298E30}" destId="{87C707E9-5DFC-4BCD-8E88-9BE05DB010D1}" srcOrd="0" destOrd="0" presId="urn:microsoft.com/office/officeart/2005/8/layout/cycle8"/>
    <dgm:cxn modelId="{BC300229-24A7-4E24-BC4E-BE614A6478AD}" type="presOf" srcId="{332A9B08-16AA-4246-AB5E-8D68F0A52232}" destId="{45FECD45-A762-43B4-A425-1111AF6ECAC2}" srcOrd="0" destOrd="0" presId="urn:microsoft.com/office/officeart/2005/8/layout/cycle8"/>
    <dgm:cxn modelId="{1A2965DE-9FFE-495F-B6C0-AAD62018F3AA}" type="presOf" srcId="{C931B31D-90D1-4F11-BDCC-0DA28774CB91}" destId="{74290754-682E-4159-8D7B-4532C2332229}" srcOrd="0" destOrd="0" presId="urn:microsoft.com/office/officeart/2005/8/layout/cycle8"/>
    <dgm:cxn modelId="{EA20A2A0-CC11-472A-B7C1-12A35CC05B33}" srcId="{09508916-42E3-411F-B4A9-D3DB37298E30}" destId="{12F15778-7C6D-416B-89B6-8D618C2B8838}" srcOrd="1" destOrd="0" parTransId="{1624A38F-6354-49AD-B197-81D4315D82E7}" sibTransId="{EC1A1A77-E5FF-4390-9B64-3C1F4E809366}"/>
    <dgm:cxn modelId="{7D118FAB-FED7-42CB-A99B-0ECBFC69C2F4}" srcId="{09508916-42E3-411F-B4A9-D3DB37298E30}" destId="{C931B31D-90D1-4F11-BDCC-0DA28774CB91}" srcOrd="0" destOrd="0" parTransId="{D2A50508-A4DF-498E-BD9B-C67F0EB13B36}" sibTransId="{8FB11367-74BA-4ADF-B60C-C813961CC5E3}"/>
    <dgm:cxn modelId="{B1CE42C3-9BC9-4834-942D-99DECFF90463}" type="presOf" srcId="{12F15778-7C6D-416B-89B6-8D618C2B8838}" destId="{828F90F4-BF16-4E00-938F-4E59EB495A27}" srcOrd="1" destOrd="0" presId="urn:microsoft.com/office/officeart/2005/8/layout/cycle8"/>
    <dgm:cxn modelId="{6C0BFC9B-49EE-48C0-8CCD-CF3F529946EE}" srcId="{09508916-42E3-411F-B4A9-D3DB37298E30}" destId="{332A9B08-16AA-4246-AB5E-8D68F0A52232}" srcOrd="2" destOrd="0" parTransId="{8DE79688-A9FF-4494-BBF2-F31531582053}" sibTransId="{6607E8E6-D80D-4647-A237-F33C543EDED1}"/>
    <dgm:cxn modelId="{6FEAD472-FC44-4C58-B8CF-B5E108B2896A}" type="presOf" srcId="{C931B31D-90D1-4F11-BDCC-0DA28774CB91}" destId="{B9F4E288-B3A1-4F76-99D9-40672BA1A976}" srcOrd="1" destOrd="0" presId="urn:microsoft.com/office/officeart/2005/8/layout/cycle8"/>
    <dgm:cxn modelId="{1BDC0270-8F8D-403C-BDCA-A062F65BA1AA}" type="presOf" srcId="{12F15778-7C6D-416B-89B6-8D618C2B8838}" destId="{FA93BBFB-8D6F-4249-8F9F-9C4914082C18}" srcOrd="0" destOrd="0" presId="urn:microsoft.com/office/officeart/2005/8/layout/cycle8"/>
    <dgm:cxn modelId="{4C073166-3AB0-4D40-B931-E79586636AA8}" type="presParOf" srcId="{87C707E9-5DFC-4BCD-8E88-9BE05DB010D1}" destId="{74290754-682E-4159-8D7B-4532C2332229}" srcOrd="0" destOrd="0" presId="urn:microsoft.com/office/officeart/2005/8/layout/cycle8"/>
    <dgm:cxn modelId="{18177088-C37F-435F-A865-9C1E25D824FB}" type="presParOf" srcId="{87C707E9-5DFC-4BCD-8E88-9BE05DB010D1}" destId="{B26296C2-2DCF-44FC-9378-5CDF7928FB31}" srcOrd="1" destOrd="0" presId="urn:microsoft.com/office/officeart/2005/8/layout/cycle8"/>
    <dgm:cxn modelId="{5FD72D80-F04C-4AB6-B246-63CBC0F189B6}" type="presParOf" srcId="{87C707E9-5DFC-4BCD-8E88-9BE05DB010D1}" destId="{0C9962F8-2168-4130-9A64-19EF9B411E01}" srcOrd="2" destOrd="0" presId="urn:microsoft.com/office/officeart/2005/8/layout/cycle8"/>
    <dgm:cxn modelId="{0641FF3A-ED36-434F-BFD9-0801E15F5356}" type="presParOf" srcId="{87C707E9-5DFC-4BCD-8E88-9BE05DB010D1}" destId="{B9F4E288-B3A1-4F76-99D9-40672BA1A976}" srcOrd="3" destOrd="0" presId="urn:microsoft.com/office/officeart/2005/8/layout/cycle8"/>
    <dgm:cxn modelId="{AB509E6A-6CC1-4B97-9A1E-A2E6677DD54C}" type="presParOf" srcId="{87C707E9-5DFC-4BCD-8E88-9BE05DB010D1}" destId="{FA93BBFB-8D6F-4249-8F9F-9C4914082C18}" srcOrd="4" destOrd="0" presId="urn:microsoft.com/office/officeart/2005/8/layout/cycle8"/>
    <dgm:cxn modelId="{F53EA2DE-806C-4AFE-9976-D0BA06C4B414}" type="presParOf" srcId="{87C707E9-5DFC-4BCD-8E88-9BE05DB010D1}" destId="{BB5D0A37-BED9-4D5C-BFB9-36C520DEE285}" srcOrd="5" destOrd="0" presId="urn:microsoft.com/office/officeart/2005/8/layout/cycle8"/>
    <dgm:cxn modelId="{A414223C-04BD-41D3-B5EB-4C445A19B97E}" type="presParOf" srcId="{87C707E9-5DFC-4BCD-8E88-9BE05DB010D1}" destId="{F024D7D1-BE92-458E-AF62-04ECBC3D9745}" srcOrd="6" destOrd="0" presId="urn:microsoft.com/office/officeart/2005/8/layout/cycle8"/>
    <dgm:cxn modelId="{7817FD64-BE30-4D35-B0F6-943BDD30AE35}" type="presParOf" srcId="{87C707E9-5DFC-4BCD-8E88-9BE05DB010D1}" destId="{828F90F4-BF16-4E00-938F-4E59EB495A27}" srcOrd="7" destOrd="0" presId="urn:microsoft.com/office/officeart/2005/8/layout/cycle8"/>
    <dgm:cxn modelId="{993B5A07-0B3F-4841-9B76-FCD3A2EDA3DC}" type="presParOf" srcId="{87C707E9-5DFC-4BCD-8E88-9BE05DB010D1}" destId="{45FECD45-A762-43B4-A425-1111AF6ECAC2}" srcOrd="8" destOrd="0" presId="urn:microsoft.com/office/officeart/2005/8/layout/cycle8"/>
    <dgm:cxn modelId="{5A57CC3A-1A83-487C-8FC0-3D173CE5103C}" type="presParOf" srcId="{87C707E9-5DFC-4BCD-8E88-9BE05DB010D1}" destId="{320517F7-2FA2-4BFE-8837-4A014018EC06}" srcOrd="9" destOrd="0" presId="urn:microsoft.com/office/officeart/2005/8/layout/cycle8"/>
    <dgm:cxn modelId="{CA7410C0-C8CB-4C1A-A7B6-155C7EAA5EC1}" type="presParOf" srcId="{87C707E9-5DFC-4BCD-8E88-9BE05DB010D1}" destId="{05D60625-DE6B-4B1C-AEEC-96B364A63123}" srcOrd="10" destOrd="0" presId="urn:microsoft.com/office/officeart/2005/8/layout/cycle8"/>
    <dgm:cxn modelId="{ED91250D-C3F8-4945-87EA-09426CBC23E4}" type="presParOf" srcId="{87C707E9-5DFC-4BCD-8E88-9BE05DB010D1}" destId="{0330A5D3-17EE-4561-BFB2-3A7DB509978E}" srcOrd="11" destOrd="0" presId="urn:microsoft.com/office/officeart/2005/8/layout/cycle8"/>
    <dgm:cxn modelId="{752BC57D-8959-48EA-9BD3-BB9559F45D74}" type="presParOf" srcId="{87C707E9-5DFC-4BCD-8E88-9BE05DB010D1}" destId="{258FB27E-425A-4A20-8908-731984B7696A}" srcOrd="12" destOrd="0" presId="urn:microsoft.com/office/officeart/2005/8/layout/cycle8"/>
    <dgm:cxn modelId="{207447B5-66BB-4063-B86E-0F6568D99121}" type="presParOf" srcId="{87C707E9-5DFC-4BCD-8E88-9BE05DB010D1}" destId="{082C5A60-215A-4E67-BD27-6395B2F53398}" srcOrd="13" destOrd="0" presId="urn:microsoft.com/office/officeart/2005/8/layout/cycle8"/>
    <dgm:cxn modelId="{E872D0E3-C152-4479-97F2-29D701F9C631}" type="presParOf" srcId="{87C707E9-5DFC-4BCD-8E88-9BE05DB010D1}" destId="{3561AA29-BEE7-466B-9132-DFB1C035690E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290754-682E-4159-8D7B-4532C2332229}">
      <dsp:nvSpPr>
        <dsp:cNvPr id="0" name=""/>
        <dsp:cNvSpPr/>
      </dsp:nvSpPr>
      <dsp:spPr>
        <a:xfrm>
          <a:off x="1719960" y="337354"/>
          <a:ext cx="4359655" cy="4359655"/>
        </a:xfrm>
        <a:prstGeom prst="pie">
          <a:avLst>
            <a:gd name="adj1" fmla="val 16200000"/>
            <a:gd name="adj2" fmla="val 18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Afstemmen</a:t>
          </a:r>
          <a:endParaRPr lang="nl-NL" sz="2500" kern="1200" dirty="0"/>
        </a:p>
      </dsp:txBody>
      <dsp:txXfrm>
        <a:off x="4017602" y="1261186"/>
        <a:ext cx="1557019" cy="1297516"/>
      </dsp:txXfrm>
    </dsp:sp>
    <dsp:sp modelId="{FA93BBFB-8D6F-4249-8F9F-9C4914082C18}">
      <dsp:nvSpPr>
        <dsp:cNvPr id="0" name=""/>
        <dsp:cNvSpPr/>
      </dsp:nvSpPr>
      <dsp:spPr>
        <a:xfrm>
          <a:off x="1630172" y="493056"/>
          <a:ext cx="4359655" cy="4359655"/>
        </a:xfrm>
        <a:prstGeom prst="pie">
          <a:avLst>
            <a:gd name="adj1" fmla="val 1800000"/>
            <a:gd name="adj2" fmla="val 90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Samenwerken</a:t>
          </a:r>
          <a:endParaRPr lang="nl-NL" sz="2500" kern="1200" dirty="0"/>
        </a:p>
      </dsp:txBody>
      <dsp:txXfrm>
        <a:off x="2668185" y="3321642"/>
        <a:ext cx="2335529" cy="1141814"/>
      </dsp:txXfrm>
    </dsp:sp>
    <dsp:sp modelId="{45FECD45-A762-43B4-A425-1111AF6ECAC2}">
      <dsp:nvSpPr>
        <dsp:cNvPr id="0" name=""/>
        <dsp:cNvSpPr/>
      </dsp:nvSpPr>
      <dsp:spPr>
        <a:xfrm>
          <a:off x="1540384" y="337354"/>
          <a:ext cx="4359655" cy="4359655"/>
        </a:xfrm>
        <a:prstGeom prst="pie">
          <a:avLst>
            <a:gd name="adj1" fmla="val 90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Luisteren</a:t>
          </a:r>
          <a:endParaRPr lang="nl-NL" sz="2500" kern="1200" dirty="0"/>
        </a:p>
      </dsp:txBody>
      <dsp:txXfrm>
        <a:off x="2045377" y="1261186"/>
        <a:ext cx="1557019" cy="1297516"/>
      </dsp:txXfrm>
    </dsp:sp>
    <dsp:sp modelId="{258FB27E-425A-4A20-8908-731984B7696A}">
      <dsp:nvSpPr>
        <dsp:cNvPr id="0" name=""/>
        <dsp:cNvSpPr/>
      </dsp:nvSpPr>
      <dsp:spPr>
        <a:xfrm>
          <a:off x="1450436" y="67470"/>
          <a:ext cx="4899422" cy="4899422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2C5A60-215A-4E67-BD27-6395B2F53398}">
      <dsp:nvSpPr>
        <dsp:cNvPr id="0" name=""/>
        <dsp:cNvSpPr/>
      </dsp:nvSpPr>
      <dsp:spPr>
        <a:xfrm>
          <a:off x="1360288" y="222897"/>
          <a:ext cx="4899422" cy="4899422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61AA29-BEE7-466B-9132-DFB1C035690E}">
      <dsp:nvSpPr>
        <dsp:cNvPr id="0" name=""/>
        <dsp:cNvSpPr/>
      </dsp:nvSpPr>
      <dsp:spPr>
        <a:xfrm>
          <a:off x="1270140" y="67470"/>
          <a:ext cx="4899422" cy="4899422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2/7/2018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2/7/2018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kennisnet.nl/artikel/nieuw-model-21e-eeuwse-vaardigheden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6600" dirty="0" err="1" smtClean="0"/>
              <a:t>Activernde</a:t>
            </a:r>
            <a:r>
              <a:rPr lang="nl-NL" sz="6600" dirty="0" smtClean="0"/>
              <a:t> didactiek &amp; passende werkvormen</a:t>
            </a:r>
            <a:endParaRPr lang="nl-NL" sz="66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215044" y="5122236"/>
            <a:ext cx="8045373" cy="1168430"/>
          </a:xfrm>
        </p:spPr>
        <p:txBody>
          <a:bodyPr>
            <a:normAutofit/>
          </a:bodyPr>
          <a:lstStyle/>
          <a:p>
            <a:r>
              <a:rPr lang="nl-NL" dirty="0" smtClean="0"/>
              <a:t>René Grimbergen </a:t>
            </a:r>
          </a:p>
          <a:p>
            <a:r>
              <a:rPr lang="nl-NL" dirty="0" smtClean="0"/>
              <a:t>Marcelle </a:t>
            </a:r>
            <a:r>
              <a:rPr lang="nl-NL" dirty="0" err="1" smtClean="0"/>
              <a:t>hobma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148" y="301098"/>
            <a:ext cx="2063793" cy="11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070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nl-NL" sz="4000" dirty="0" smtClean="0"/>
              <a:t>kijkkaders</a:t>
            </a:r>
            <a:r>
              <a:rPr lang="nl-NL" sz="4000" dirty="0"/>
              <a:t/>
            </a:r>
            <a:br>
              <a:rPr lang="nl-NL" sz="4000" dirty="0"/>
            </a:br>
            <a:endParaRPr lang="nl-NL" sz="4000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7698" y="140813"/>
            <a:ext cx="1828959" cy="987638"/>
          </a:xfrm>
          <a:prstGeom prst="rect">
            <a:avLst/>
          </a:prstGeom>
        </p:spPr>
      </p:pic>
      <p:pic>
        <p:nvPicPr>
          <p:cNvPr id="3" name="Tijdelijke aanduiding voor inhoud 2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10801" y="1874517"/>
            <a:ext cx="2914355" cy="414898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4278" y="1874517"/>
            <a:ext cx="5666217" cy="4148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19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Leren zichtbaar maken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err="1"/>
              <a:t>Visible</a:t>
            </a:r>
            <a:r>
              <a:rPr lang="nl-NL" b="1" dirty="0"/>
              <a:t> Learning - John </a:t>
            </a:r>
            <a:r>
              <a:rPr lang="nl-NL" b="1" dirty="0" err="1"/>
              <a:t>Hattie</a:t>
            </a:r>
            <a:endParaRPr lang="nl-NL" b="1" dirty="0"/>
          </a:p>
          <a:p>
            <a:r>
              <a:rPr lang="nl-NL" dirty="0"/>
              <a:t>Wat maakt de school tot een succes? Daar is veel onderzoek naar gedaan. Maar wat werkt nu echt?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2333" y="3889375"/>
            <a:ext cx="3810000" cy="253365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11564" y="140813"/>
            <a:ext cx="1828959" cy="98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95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251678" y="2041857"/>
            <a:ext cx="986648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solidFill>
                  <a:srgbClr val="2A2A2A"/>
                </a:solidFill>
                <a:latin typeface="Arial" panose="020B0604020202020204" pitchFamily="34" charset="0"/>
              </a:rPr>
              <a:t>Als het lesgeven en het leren duidelijk zichtbaar zijn, is de kans groter dan de leerlingen hun prestaties verbeteren. Wat vraagt dit van de </a:t>
            </a:r>
            <a:r>
              <a:rPr lang="nl-NL" dirty="0" smtClean="0">
                <a:solidFill>
                  <a:srgbClr val="2A2A2A"/>
                </a:solidFill>
                <a:latin typeface="Arial" panose="020B0604020202020204" pitchFamily="34" charset="0"/>
              </a:rPr>
              <a:t>docent?</a:t>
            </a:r>
          </a:p>
          <a:p>
            <a:endParaRPr lang="nl-NL" dirty="0">
              <a:solidFill>
                <a:srgbClr val="2A2A2A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nl-NL" dirty="0">
                <a:solidFill>
                  <a:srgbClr val="2A2A2A"/>
                </a:solidFill>
                <a:latin typeface="Arial" panose="020B0604020202020204" pitchFamily="34" charset="0"/>
              </a:rPr>
              <a:t>Hij is beoordelaar en </a:t>
            </a:r>
            <a:r>
              <a:rPr lang="nl-NL" dirty="0" smtClean="0">
                <a:solidFill>
                  <a:srgbClr val="2A2A2A"/>
                </a:solidFill>
                <a:latin typeface="Arial" panose="020B0604020202020204" pitchFamily="34" charset="0"/>
              </a:rPr>
              <a:t>aanjager.</a:t>
            </a:r>
          </a:p>
          <a:p>
            <a:pPr>
              <a:buFont typeface="Arial" panose="020B0604020202020204" pitchFamily="34" charset="0"/>
              <a:buChar char="•"/>
            </a:pPr>
            <a:endParaRPr lang="nl-NL" dirty="0">
              <a:solidFill>
                <a:srgbClr val="2A2A2A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nl-NL" dirty="0">
                <a:solidFill>
                  <a:srgbClr val="2A2A2A"/>
                </a:solidFill>
                <a:latin typeface="Arial" panose="020B0604020202020204" pitchFamily="34" charset="0"/>
              </a:rPr>
              <a:t>Hij kent een reeks van leerstrategieën om kennis, begrip en conceptueel begrip bij te brengen</a:t>
            </a:r>
            <a:r>
              <a:rPr lang="nl-NL" dirty="0" smtClean="0">
                <a:solidFill>
                  <a:srgbClr val="2A2A2A"/>
                </a:solidFill>
                <a:latin typeface="Arial" panose="020B0604020202020204" pitchFamily="34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nl-NL" dirty="0">
              <a:solidFill>
                <a:srgbClr val="2A2A2A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nl-NL" dirty="0">
                <a:solidFill>
                  <a:srgbClr val="2A2A2A"/>
                </a:solidFill>
                <a:latin typeface="Arial" panose="020B0604020202020204" pitchFamily="34" charset="0"/>
              </a:rPr>
              <a:t>Hij maakt goed gebruik van de kracht van feedback</a:t>
            </a:r>
            <a:r>
              <a:rPr lang="nl-NL" dirty="0" smtClean="0">
                <a:solidFill>
                  <a:srgbClr val="2A2A2A"/>
                </a:solidFill>
                <a:latin typeface="Arial" panose="020B0604020202020204" pitchFamily="34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nl-NL" dirty="0">
              <a:solidFill>
                <a:srgbClr val="2A2A2A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nl-NL" dirty="0">
                <a:solidFill>
                  <a:srgbClr val="2A2A2A"/>
                </a:solidFill>
                <a:latin typeface="Arial" panose="020B0604020202020204" pitchFamily="34" charset="0"/>
              </a:rPr>
              <a:t>Hij heeft de wil om nieuwe uitdagingen aan te gaan</a:t>
            </a:r>
            <a:r>
              <a:rPr lang="nl-NL" dirty="0" smtClean="0">
                <a:solidFill>
                  <a:srgbClr val="2A2A2A"/>
                </a:solidFill>
                <a:latin typeface="Arial" panose="020B0604020202020204" pitchFamily="34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nl-NL" b="0" i="0" dirty="0">
              <a:solidFill>
                <a:srgbClr val="2A2A2A"/>
              </a:solidFill>
              <a:effectLst/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nl-NL" dirty="0" smtClean="0">
              <a:solidFill>
                <a:srgbClr val="2A2A2A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nl-NL" b="0" i="0" dirty="0">
              <a:solidFill>
                <a:srgbClr val="2A2A2A"/>
              </a:solidFill>
              <a:effectLst/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nl-NL" dirty="0" smtClean="0">
              <a:solidFill>
                <a:srgbClr val="2A2A2A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nl-NL" b="0" i="0" dirty="0">
              <a:solidFill>
                <a:srgbClr val="2A2A2A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Lesgeven en leren zichtbaar</a:t>
            </a:r>
            <a:endParaRPr lang="nl-NL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66409" y="5625517"/>
            <a:ext cx="1828959" cy="98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732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De voorbereiding van de les</a:t>
            </a:r>
            <a:br>
              <a:rPr lang="nl-NL" b="1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Een van de belangrijkste uitkomsten van </a:t>
            </a:r>
            <a:r>
              <a:rPr lang="nl-NL" i="1" dirty="0" err="1"/>
              <a:t>Visible</a:t>
            </a:r>
            <a:r>
              <a:rPr lang="nl-NL" i="1" dirty="0"/>
              <a:t> Learning</a:t>
            </a:r>
            <a:r>
              <a:rPr lang="nl-NL" dirty="0"/>
              <a:t> is dat het heel krachtig is als leraren leren van elkaar en met elkaar praten over de voorbereiding. </a:t>
            </a:r>
            <a:endParaRPr lang="nl-NL" dirty="0" smtClean="0"/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Bijvoorbeeld </a:t>
            </a:r>
            <a:r>
              <a:rPr lang="nl-NL" dirty="0"/>
              <a:t>over de leerdoelen en succescriteria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Vijf </a:t>
            </a:r>
            <a:r>
              <a:rPr lang="nl-NL" dirty="0"/>
              <a:t>belangrijke elementen als het gaat om leerdoelen en succescriteria: </a:t>
            </a:r>
            <a:endParaRPr lang="nl-NL" dirty="0" smtClean="0"/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uitdaging</a:t>
            </a:r>
            <a:r>
              <a:rPr lang="nl-NL" dirty="0"/>
              <a:t>, betrokkenheid, vertrouwen, hoge verwachtingen en conceptueel begrip. 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2542" y="5712248"/>
            <a:ext cx="1828959" cy="98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436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Samen lessen ontwerpen</a:t>
            </a:r>
            <a:endParaRPr lang="nl-NL" dirty="0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8134" y="2329568"/>
            <a:ext cx="9329199" cy="381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82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methoden/literatuur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576790" y="2478656"/>
            <a:ext cx="2852016" cy="3707655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66410" y="140813"/>
            <a:ext cx="1828959" cy="98763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9391" y="2478656"/>
            <a:ext cx="2732921" cy="370765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65956" y="2478656"/>
            <a:ext cx="2728957" cy="370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421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dirty="0" smtClean="0"/>
              <a:t>placemat</a:t>
            </a:r>
            <a:endParaRPr lang="nl-NL" sz="3200" dirty="0"/>
          </a:p>
        </p:txBody>
      </p:sp>
      <p:sp>
        <p:nvSpPr>
          <p:cNvPr id="2" name="Tijdelijke aanduiding voor inhoud 1"/>
          <p:cNvSpPr>
            <a:spLocks noGrp="1"/>
          </p:cNvSpPr>
          <p:nvPr>
            <p:ph sz="half" idx="1"/>
          </p:nvPr>
        </p:nvSpPr>
        <p:spPr>
          <a:xfrm>
            <a:off x="1257299" y="2286000"/>
            <a:ext cx="5030611" cy="3619500"/>
          </a:xfrm>
        </p:spPr>
        <p:txBody>
          <a:bodyPr>
            <a:normAutofit fontScale="92500"/>
          </a:bodyPr>
          <a:lstStyle/>
          <a:p>
            <a:r>
              <a:rPr lang="nl-NL" dirty="0"/>
              <a:t>Elk groepje van vier </a:t>
            </a:r>
            <a:r>
              <a:rPr lang="nl-NL" dirty="0" smtClean="0"/>
              <a:t>deelnemers </a:t>
            </a:r>
            <a:r>
              <a:rPr lang="nl-NL" dirty="0"/>
              <a:t>krijgt een groot vel papier, met in het midden een rechthoek. </a:t>
            </a:r>
            <a:r>
              <a:rPr lang="nl-NL" dirty="0" smtClean="0"/>
              <a:t> Vanuit </a:t>
            </a:r>
            <a:r>
              <a:rPr lang="nl-NL" dirty="0"/>
              <a:t>de hoeken van de rechthoek zijn lijnen naar de hoeken </a:t>
            </a:r>
            <a:r>
              <a:rPr lang="nl-NL" dirty="0" smtClean="0"/>
              <a:t>getrokken</a:t>
            </a:r>
            <a:r>
              <a:rPr lang="nl-NL" dirty="0"/>
              <a:t>. Er zijn vier vakken voor elk groepslid </a:t>
            </a:r>
            <a:r>
              <a:rPr lang="nl-NL" dirty="0" smtClean="0"/>
              <a:t>één… </a:t>
            </a:r>
            <a:endParaRPr lang="nl-NL" dirty="0"/>
          </a:p>
          <a:p>
            <a:r>
              <a:rPr lang="nl-NL" dirty="0"/>
              <a:t>De docenten stellen zich aan elkaar voor – naam/vak/school/eventuele andere rollen.</a:t>
            </a:r>
          </a:p>
          <a:p>
            <a:r>
              <a:rPr lang="nl-NL" dirty="0" smtClean="0"/>
              <a:t>De </a:t>
            </a:r>
            <a:r>
              <a:rPr lang="nl-NL" dirty="0"/>
              <a:t>workshopgever stelt een vraag en elke docent leerling schrijft in zijn eigen vak zijn ideeën en antwoorden op. </a:t>
            </a:r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672262" y="2295525"/>
            <a:ext cx="4752975" cy="360045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1644" y="282222"/>
            <a:ext cx="1943171" cy="1196622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34142" y="140813"/>
            <a:ext cx="1828959" cy="98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041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/>
              <a:t/>
            </a:r>
            <a:br>
              <a:rPr lang="nl-NL" sz="3600" dirty="0"/>
            </a:br>
            <a:r>
              <a:rPr lang="nl-NL" sz="3600" dirty="0" smtClean="0"/>
              <a:t>vragen</a:t>
            </a:r>
            <a:endParaRPr lang="nl-NL" sz="3600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1251678" y="1476899"/>
            <a:ext cx="10178322" cy="3593591"/>
          </a:xfrm>
        </p:spPr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r>
              <a:rPr lang="nl-NL" dirty="0"/>
              <a:t>1.  Wat zijn activerende werkvormen?</a:t>
            </a:r>
          </a:p>
          <a:p>
            <a:endParaRPr lang="nl-NL" dirty="0"/>
          </a:p>
          <a:p>
            <a:r>
              <a:rPr lang="nl-NL" dirty="0"/>
              <a:t>2. </a:t>
            </a:r>
            <a:r>
              <a:rPr lang="nl-NL" dirty="0" smtClean="0"/>
              <a:t> Hoe </a:t>
            </a:r>
            <a:r>
              <a:rPr lang="nl-NL" dirty="0"/>
              <a:t>“activerend zijn jouw </a:t>
            </a:r>
            <a:r>
              <a:rPr lang="nl-NL" dirty="0" smtClean="0"/>
              <a:t>lessen?”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 </a:t>
            </a:r>
          </a:p>
          <a:p>
            <a:r>
              <a:rPr lang="nl-NL" dirty="0"/>
              <a:t>3. </a:t>
            </a:r>
            <a:r>
              <a:rPr lang="nl-NL" dirty="0" smtClean="0"/>
              <a:t> Wat </a:t>
            </a:r>
            <a:r>
              <a:rPr lang="nl-NL" dirty="0"/>
              <a:t>is de meerwaarde van activerende werkvormen voor leerlingen?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8676" y="5779287"/>
            <a:ext cx="1828959" cy="987638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0143" y="382385"/>
            <a:ext cx="4409723" cy="2317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17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1444978" y="1308291"/>
            <a:ext cx="9934221" cy="3055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solidFill>
                  <a:srgbClr val="2A2A2A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Kun je een activerende werkvorm omschrijven die je regelmatig/vaak gebruikt in je lessen? </a:t>
            </a:r>
            <a:r>
              <a:rPr lang="nl-NL" dirty="0" smtClean="0">
                <a:solidFill>
                  <a:srgbClr val="2A2A2A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Waarom </a:t>
            </a:r>
            <a:r>
              <a:rPr lang="nl-NL" dirty="0">
                <a:solidFill>
                  <a:srgbClr val="2A2A2A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deze vorm?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solidFill>
                  <a:srgbClr val="2A2A2A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solidFill>
                  <a:srgbClr val="2A2A2A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In hoeverre/hoe pas je jouw klassenmanagement daarop aan?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solidFill>
                  <a:srgbClr val="2A2A2A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solidFill>
                  <a:srgbClr val="2A2A2A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Moet een student/stagiair al vaardigheden beheersen om met activerende werkvormen aan </a:t>
            </a:r>
            <a:r>
              <a:rPr lang="nl-NL" dirty="0" smtClean="0">
                <a:solidFill>
                  <a:srgbClr val="2A2A2A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de </a:t>
            </a:r>
            <a:r>
              <a:rPr lang="nl-NL" dirty="0">
                <a:solidFill>
                  <a:srgbClr val="2A2A2A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slag te kunnen gaan? Zo ja, welke?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solidFill>
                  <a:srgbClr val="2A2A2A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solidFill>
                  <a:srgbClr val="2A2A2A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Wat kan een stagiair daarbij helpen/hoe kan een stagiair daarmee geholpen worden?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solidFill>
                  <a:srgbClr val="2A2A2A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nl-NL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3831" y="5644514"/>
            <a:ext cx="1828959" cy="98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57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1251678" y="1702677"/>
            <a:ext cx="10178322" cy="3593591"/>
          </a:xfrm>
        </p:spPr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1253" y="5689670"/>
            <a:ext cx="1828959" cy="987638"/>
          </a:xfrm>
          <a:prstGeom prst="rect">
            <a:avLst/>
          </a:prstGeom>
        </p:spPr>
      </p:pic>
      <p:graphicFrame>
        <p:nvGraphicFramePr>
          <p:cNvPr id="17" name="Diagram 16"/>
          <p:cNvGraphicFramePr/>
          <p:nvPr>
            <p:extLst>
              <p:ext uri="{D42A27DB-BD31-4B8C-83A1-F6EECF244321}">
                <p14:modId xmlns:p14="http://schemas.microsoft.com/office/powerpoint/2010/main" val="2396413951"/>
              </p:ext>
            </p:extLst>
          </p:nvPr>
        </p:nvGraphicFramePr>
        <p:xfrm>
          <a:off x="2032000" y="948267"/>
          <a:ext cx="7620000" cy="51900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9" name="Afbeelding 18"/>
          <p:cNvPicPr>
            <a:picLocks noChangeAspect="1"/>
          </p:cNvPicPr>
          <p:nvPr/>
        </p:nvPicPr>
        <p:blipFill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856559" y="297923"/>
            <a:ext cx="2658068" cy="20550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21" name="Rechte verbindingslijn met pijl 20"/>
          <p:cNvCxnSpPr/>
          <p:nvPr/>
        </p:nvCxnSpPr>
        <p:spPr>
          <a:xfrm flipV="1">
            <a:off x="7620000" y="1309275"/>
            <a:ext cx="2565593" cy="18290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749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2145" y="219254"/>
            <a:ext cx="1339322" cy="1861005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Activerende werkvormen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Activerende werkvormen worden gebruikt om leerlingen te betrekken bij de les. </a:t>
            </a:r>
            <a:endParaRPr lang="nl-NL" dirty="0" smtClean="0"/>
          </a:p>
          <a:p>
            <a:r>
              <a:rPr lang="nl-NL" dirty="0" smtClean="0"/>
              <a:t>Activerend </a:t>
            </a:r>
            <a:r>
              <a:rPr lang="nl-NL" dirty="0"/>
              <a:t>onderwijs gaat uit van de grondgedachte dat kennis beter beklijft wanneer leerlingen actief betrokken zijn bij het onderwijs. </a:t>
            </a:r>
            <a:endParaRPr lang="nl-NL" dirty="0" smtClean="0"/>
          </a:p>
          <a:p>
            <a:r>
              <a:rPr lang="nl-NL" dirty="0" smtClean="0"/>
              <a:t>Het </a:t>
            </a:r>
            <a:r>
              <a:rPr lang="nl-NL" dirty="0"/>
              <a:t>gebruiken van een werkvorm kan verschillende doelen hebben: </a:t>
            </a:r>
            <a:endParaRPr lang="nl-NL" dirty="0" smtClean="0"/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als </a:t>
            </a:r>
            <a:r>
              <a:rPr lang="nl-NL" dirty="0" err="1"/>
              <a:t>energizer</a:t>
            </a:r>
            <a:r>
              <a:rPr lang="nl-NL" dirty="0"/>
              <a:t> of starter, om voorkennis te activeren, op een prettige en actieve manier het </a:t>
            </a:r>
            <a:endParaRPr lang="nl-NL" dirty="0" smtClean="0"/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echte </a:t>
            </a:r>
            <a:r>
              <a:rPr lang="nl-NL" dirty="0"/>
              <a:t>leerwerk doen, op een actieve wijze de leerstof verwerken en/of toepassen, </a:t>
            </a:r>
            <a:endParaRPr lang="nl-NL" dirty="0" smtClean="0"/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om </a:t>
            </a:r>
            <a:r>
              <a:rPr lang="nl-NL" dirty="0"/>
              <a:t>aan het eind van een les na te gaan wat er geleerd is, om samen te vatten etc. </a:t>
            </a:r>
            <a:endParaRPr lang="nl-NL" dirty="0" smtClean="0"/>
          </a:p>
          <a:p>
            <a:r>
              <a:rPr lang="nl-NL" dirty="0" smtClean="0"/>
              <a:t>Het </a:t>
            </a:r>
            <a:r>
              <a:rPr lang="nl-NL" dirty="0"/>
              <a:t>allesomvattende doel is het vergroten van het (leer)plezier, met als gevolg een groter leerrendement.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72145" y="5797257"/>
            <a:ext cx="1828959" cy="98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06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Effectiviteit activerende werkvormen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Een activerende werkvorm is effectief als de docent – door middel van de juiste vraagstelling en samenwerkend leren – zijn leerlingen in staat stelt om actief en gevarieerd met de lesstof aan de slag te gaan. </a:t>
            </a:r>
            <a:endParaRPr lang="nl-NL" dirty="0" smtClean="0"/>
          </a:p>
          <a:p>
            <a:r>
              <a:rPr lang="nl-NL" dirty="0" smtClean="0"/>
              <a:t>De </a:t>
            </a:r>
            <a:r>
              <a:rPr lang="nl-NL" dirty="0"/>
              <a:t>uitvoering van de werkvorm moet niet alleen leiden tot een prettige les, maar vooral tot effectief leren</a:t>
            </a:r>
            <a:r>
              <a:rPr lang="nl-NL" dirty="0" smtClean="0"/>
              <a:t>.</a:t>
            </a:r>
          </a:p>
          <a:p>
            <a:r>
              <a:rPr lang="nl-NL" dirty="0"/>
              <a:t>Op korte termijn vormen activerende werkvormen een interessante afwisseling, maar op lange termijn, </a:t>
            </a:r>
            <a:r>
              <a:rPr lang="nl-NL" dirty="0" smtClean="0"/>
              <a:t>ondersteunen </a:t>
            </a:r>
            <a:r>
              <a:rPr lang="nl-NL" dirty="0"/>
              <a:t>de werkvormen het nut van de lessen door de interesse voor het vak te prikkelen. 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3831" y="5689670"/>
            <a:ext cx="1828959" cy="98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73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/>
              <a:t>Werkvormen en 21</a:t>
            </a:r>
            <a:r>
              <a:rPr lang="nl-NL" b="1" baseline="30000" dirty="0"/>
              <a:t>e</a:t>
            </a:r>
            <a:r>
              <a:rPr lang="nl-NL" b="1" dirty="0"/>
              <a:t>-eeuwse vaardigheden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51678" y="2286001"/>
            <a:ext cx="10178322" cy="400191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dirty="0"/>
              <a:t>Het  </a:t>
            </a:r>
            <a:r>
              <a:rPr lang="nl-NL" dirty="0">
                <a:hlinkClick r:id="rId2"/>
              </a:rPr>
              <a:t>model voor 21</a:t>
            </a:r>
            <a:r>
              <a:rPr lang="nl-NL" baseline="30000" dirty="0">
                <a:hlinkClick r:id="rId2"/>
              </a:rPr>
              <a:t>e</a:t>
            </a:r>
            <a:r>
              <a:rPr lang="nl-NL" dirty="0">
                <a:hlinkClick r:id="rId2"/>
              </a:rPr>
              <a:t>-eeuwse vaardigheden</a:t>
            </a:r>
            <a:r>
              <a:rPr lang="nl-NL" dirty="0"/>
              <a:t> bestaat uit elf vaardigheden: </a:t>
            </a:r>
            <a:endParaRPr lang="nl-NL" dirty="0" smtClean="0"/>
          </a:p>
          <a:p>
            <a:r>
              <a:rPr lang="nl-NL" dirty="0" smtClean="0"/>
              <a:t>creatief denken</a:t>
            </a:r>
          </a:p>
          <a:p>
            <a:r>
              <a:rPr lang="nl-NL" dirty="0" smtClean="0"/>
              <a:t>probleem oplossen</a:t>
            </a:r>
          </a:p>
          <a:p>
            <a:r>
              <a:rPr lang="nl-NL" dirty="0" smtClean="0"/>
              <a:t>kritisch denken</a:t>
            </a:r>
          </a:p>
          <a:p>
            <a:r>
              <a:rPr lang="nl-NL" dirty="0" smtClean="0"/>
              <a:t>zelfregulering</a:t>
            </a:r>
          </a:p>
          <a:p>
            <a:r>
              <a:rPr lang="nl-NL" dirty="0" smtClean="0"/>
              <a:t>sociale </a:t>
            </a:r>
            <a:r>
              <a:rPr lang="nl-NL" dirty="0"/>
              <a:t>en culturele </a:t>
            </a:r>
            <a:r>
              <a:rPr lang="nl-NL" dirty="0" smtClean="0"/>
              <a:t>vaardigheden</a:t>
            </a:r>
          </a:p>
          <a:p>
            <a:r>
              <a:rPr lang="nl-NL" dirty="0" smtClean="0"/>
              <a:t>samenwerken,</a:t>
            </a:r>
          </a:p>
          <a:p>
            <a:r>
              <a:rPr lang="nl-NL" dirty="0" smtClean="0"/>
              <a:t>communiceren</a:t>
            </a:r>
          </a:p>
          <a:p>
            <a:r>
              <a:rPr lang="nl-NL" dirty="0" err="1" smtClean="0"/>
              <a:t>computational</a:t>
            </a:r>
            <a:r>
              <a:rPr lang="nl-NL" dirty="0" smtClean="0"/>
              <a:t> thinking</a:t>
            </a:r>
          </a:p>
          <a:p>
            <a:r>
              <a:rPr lang="nl-NL" dirty="0" smtClean="0"/>
              <a:t>Informatievaardigheden</a:t>
            </a:r>
          </a:p>
          <a:p>
            <a:r>
              <a:rPr lang="nl-NL" dirty="0" smtClean="0"/>
              <a:t> </a:t>
            </a:r>
            <a:r>
              <a:rPr lang="nl-NL" dirty="0" err="1"/>
              <a:t>ict</a:t>
            </a:r>
            <a:r>
              <a:rPr lang="nl-NL" dirty="0"/>
              <a:t>-basisvaardigheden </a:t>
            </a:r>
            <a:endParaRPr lang="nl-NL" dirty="0" smtClean="0"/>
          </a:p>
          <a:p>
            <a:r>
              <a:rPr lang="nl-NL" dirty="0" smtClean="0"/>
              <a:t> mediawijsheid</a:t>
            </a:r>
            <a:r>
              <a:rPr lang="nl-NL" dirty="0"/>
              <a:t>. 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2231" y="5711757"/>
            <a:ext cx="1828959" cy="98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47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8113" y="5646850"/>
            <a:ext cx="1828959" cy="987638"/>
          </a:xfrm>
          <a:prstGeom prst="rect">
            <a:avLst/>
          </a:prstGeom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2216" y="959555"/>
            <a:ext cx="5571071" cy="3977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42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0B082E"/>
      </a:dk2>
      <a:lt2>
        <a:srgbClr val="F3F3F2"/>
      </a:lt2>
      <a:accent1>
        <a:srgbClr val="62B4C6"/>
      </a:accent1>
      <a:accent2>
        <a:srgbClr val="1B376E"/>
      </a:accent2>
      <a:accent3>
        <a:srgbClr val="9EBE55"/>
      </a:accent3>
      <a:accent4>
        <a:srgbClr val="C65E5E"/>
      </a:accent4>
      <a:accent5>
        <a:srgbClr val="D3BA55"/>
      </a:accent5>
      <a:accent6>
        <a:srgbClr val="96648A"/>
      </a:accent6>
      <a:hlink>
        <a:srgbClr val="62B4C6"/>
      </a:hlink>
      <a:folHlink>
        <a:srgbClr val="96648A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D71F8F05-6246-47AF-9E68-E57F6C93F792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11CCEB074665B4180B7D7CF430C9B52" ma:contentTypeVersion="5" ma:contentTypeDescription="Een nieuw document maken." ma:contentTypeScope="" ma:versionID="2c6d22d07c6281efa54eccd46a857352">
  <xsd:schema xmlns:xsd="http://www.w3.org/2001/XMLSchema" xmlns:xs="http://www.w3.org/2001/XMLSchema" xmlns:p="http://schemas.microsoft.com/office/2006/metadata/properties" xmlns:ns2="e817979b-5de6-43bf-82cd-dcb43b33952b" targetNamespace="http://schemas.microsoft.com/office/2006/metadata/properties" ma:root="true" ma:fieldsID="03ced5c5fefbad46c0183d16de9fe2ae" ns2:_="">
    <xsd:import namespace="e817979b-5de6-43bf-82cd-dcb43b33952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17979b-5de6-43bf-82cd-dcb43b33952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253138B-1B3D-43B3-B957-A618E885CB74}"/>
</file>

<file path=customXml/itemProps2.xml><?xml version="1.0" encoding="utf-8"?>
<ds:datastoreItem xmlns:ds="http://schemas.openxmlformats.org/officeDocument/2006/customXml" ds:itemID="{51F47278-56DE-4B97-AC4F-40DB6264BADF}"/>
</file>

<file path=customXml/itemProps3.xml><?xml version="1.0" encoding="utf-8"?>
<ds:datastoreItem xmlns:ds="http://schemas.openxmlformats.org/officeDocument/2006/customXml" ds:itemID="{4F9C5905-B36B-479B-8742-6A42E1F9E6AB}"/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778</TotalTime>
  <Words>373</Words>
  <Application>Microsoft Office PowerPoint</Application>
  <PresentationFormat>Breedbeeld</PresentationFormat>
  <Paragraphs>78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21" baseType="lpstr">
      <vt:lpstr>Arial</vt:lpstr>
      <vt:lpstr>Calibri</vt:lpstr>
      <vt:lpstr>Gill Sans MT</vt:lpstr>
      <vt:lpstr>Impact</vt:lpstr>
      <vt:lpstr>Times New Roman</vt:lpstr>
      <vt:lpstr>Badge</vt:lpstr>
      <vt:lpstr>Activernde didactiek &amp; passende werkvormen</vt:lpstr>
      <vt:lpstr>placemat</vt:lpstr>
      <vt:lpstr> vragen</vt:lpstr>
      <vt:lpstr>PowerPoint-presentatie</vt:lpstr>
      <vt:lpstr>PowerPoint-presentatie</vt:lpstr>
      <vt:lpstr>Activerende werkvormen</vt:lpstr>
      <vt:lpstr>Effectiviteit activerende werkvormen</vt:lpstr>
      <vt:lpstr>Werkvormen en 21e-eeuwse vaardigheden </vt:lpstr>
      <vt:lpstr>PowerPoint-presentatie</vt:lpstr>
      <vt:lpstr>kijkkaders </vt:lpstr>
      <vt:lpstr>Leren zichtbaar maken</vt:lpstr>
      <vt:lpstr>Lesgeven en leren zichtbaar</vt:lpstr>
      <vt:lpstr>De voorbereiding van de les </vt:lpstr>
      <vt:lpstr>Samen lessen ontwerpen</vt:lpstr>
      <vt:lpstr>methoden/literatuur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ROSA conferentie 2018</dc:title>
  <dc:creator>Hans Kooij</dc:creator>
  <cp:lastModifiedBy>Hans Kooij</cp:lastModifiedBy>
  <cp:revision>34</cp:revision>
  <dcterms:created xsi:type="dcterms:W3CDTF">2018-01-30T12:16:46Z</dcterms:created>
  <dcterms:modified xsi:type="dcterms:W3CDTF">2018-02-07T21:14:08Z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0x010100E11CCEB074665B4180B7D7CF430C9B52</vt:lpwstr>
  </property>
</Properties>
</file>