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2" r:id="rId6"/>
  </p:sldMasterIdLst>
  <p:notesMasterIdLst>
    <p:notesMasterId r:id="rId30"/>
  </p:notesMasterIdLst>
  <p:sldIdLst>
    <p:sldId id="256" r:id="rId7"/>
    <p:sldId id="287" r:id="rId8"/>
    <p:sldId id="257" r:id="rId9"/>
    <p:sldId id="259" r:id="rId10"/>
    <p:sldId id="261" r:id="rId11"/>
    <p:sldId id="291" r:id="rId12"/>
    <p:sldId id="263" r:id="rId13"/>
    <p:sldId id="267" r:id="rId14"/>
    <p:sldId id="292" r:id="rId15"/>
    <p:sldId id="266" r:id="rId16"/>
    <p:sldId id="269" r:id="rId17"/>
    <p:sldId id="295" r:id="rId18"/>
    <p:sldId id="299" r:id="rId19"/>
    <p:sldId id="297" r:id="rId20"/>
    <p:sldId id="301" r:id="rId21"/>
    <p:sldId id="303" r:id="rId22"/>
    <p:sldId id="276" r:id="rId23"/>
    <p:sldId id="304" r:id="rId24"/>
    <p:sldId id="278" r:id="rId25"/>
    <p:sldId id="280" r:id="rId26"/>
    <p:sldId id="282" r:id="rId27"/>
    <p:sldId id="284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8FDEF-2F74-459C-B974-2BB95C7E54D6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AB91C-834B-41C3-8BBF-4A149C62A3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71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en-US" smtClean="0"/>
              <a:t>Theoretisch georienteerd</a:t>
            </a:r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685817" indent="-263776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055103" indent="-211021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477145" indent="-211021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1899186" indent="-211021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C3C7EB4-B340-4237-A3DB-B2FE839A808F}" type="slidenum">
              <a:rPr lang="en-US" altLang="nl-NL">
                <a:solidFill>
                  <a:prstClr val="black"/>
                </a:solidFill>
              </a:rPr>
              <a:pPr/>
              <a:t>4</a:t>
            </a:fld>
            <a:endParaRPr lang="en-US" altLang="nl-N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en-US" smtClean="0"/>
              <a:t>- 3x uitvoeren, kies klein onderwerp; onderwijsleeractiviteit</a:t>
            </a:r>
            <a:endParaRPr lang="en-US"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685817" indent="-263776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055103" indent="-211021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477145" indent="-211021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1899186" indent="-211021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5FC7E17-2C5C-4BC9-8C12-65F5370B73CD}" type="slidenum">
              <a:rPr lang="en-US" altLang="nl-NL">
                <a:solidFill>
                  <a:prstClr val="black"/>
                </a:solidFill>
              </a:rPr>
              <a:pPr/>
              <a:t>7</a:t>
            </a:fld>
            <a:endParaRPr lang="en-US" altLang="nl-N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68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07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191000"/>
            <a:ext cx="8153400" cy="1066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Titelstijl van model bewerken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410200"/>
            <a:ext cx="8153400" cy="609600"/>
          </a:xfrm>
        </p:spPr>
        <p:txBody>
          <a:bodyPr/>
          <a:lstStyle>
            <a:lvl1pPr marL="0" indent="0">
              <a:buFont typeface="Wingdings 2" charset="2"/>
              <a:buNone/>
              <a:defRPr/>
            </a:lvl1pPr>
          </a:lstStyle>
          <a:p>
            <a:r>
              <a:rPr lang="en-US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25103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0CBC2-E291-49D0-BF8C-9C0D326683C8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7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A887A-1176-457C-8592-C4253A602E0B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767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6195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2514600"/>
            <a:ext cx="36195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C0BDC-365C-4286-81A5-5878837318F5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63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2F3EE-EBFF-4D4D-965C-03D654B3EA7B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77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A79AA-5172-45F3-9C8B-198AE6D280E9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67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0EA5A-C607-4550-98B3-DEF4A8BB3903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1014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9CA6-A9AB-4DBB-B4AF-9D0AF0DA4228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28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823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7D2AC-84E2-40FE-91DD-0227248A084A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50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8BA71-4E43-4264-A605-3145A95CB972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4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350" y="1295400"/>
            <a:ext cx="1847850" cy="4572000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95400"/>
            <a:ext cx="5391150" cy="4572000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Typ hier de footer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64A12-1F29-4D93-B338-ED44BCBB2C6D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039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6125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52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410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3929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75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709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9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154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918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3462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5565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7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7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98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1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7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FDC22-8125-4974-B706-464BF6C68ED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B4752-F56A-4751-9FAB-276341D88DE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1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95400"/>
            <a:ext cx="7391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Titelstijl van model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391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tekststijl van het model te bewerken</a:t>
            </a:r>
          </a:p>
          <a:p>
            <a:pPr lvl="1"/>
            <a:r>
              <a:rPr lang="en-US" altLang="nl-NL" smtClean="0"/>
              <a:t>Tweede niveau</a:t>
            </a:r>
          </a:p>
          <a:p>
            <a:pPr lvl="2"/>
            <a:r>
              <a:rPr lang="en-US" altLang="nl-NL" smtClean="0"/>
              <a:t>Derde niveau</a:t>
            </a:r>
          </a:p>
          <a:p>
            <a:pPr lvl="3"/>
            <a:r>
              <a:rPr lang="en-US" altLang="nl-NL" smtClean="0"/>
              <a:t>Vierde niveau</a:t>
            </a:r>
          </a:p>
          <a:p>
            <a:pPr lvl="4"/>
            <a:r>
              <a:rPr lang="en-US" alt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0" y="63246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E983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Typ hier de footer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324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E983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8FD002-9DA1-4C58-ABA6-7A0CAC36688B}" type="slidenum">
              <a:rPr lang="en-US" altLang="en-US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7924800" y="6248400"/>
            <a:ext cx="0" cy="304800"/>
          </a:xfrm>
          <a:prstGeom prst="line">
            <a:avLst/>
          </a:prstGeom>
          <a:noFill/>
          <a:ln w="9525">
            <a:solidFill>
              <a:srgbClr val="E98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5257800" y="6248400"/>
            <a:ext cx="0" cy="304800"/>
          </a:xfrm>
          <a:prstGeom prst="line">
            <a:avLst/>
          </a:prstGeom>
          <a:noFill/>
          <a:ln w="9525">
            <a:solidFill>
              <a:srgbClr val="E98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624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¢"/>
        <a:defRPr sz="26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8001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SzPct val="60000"/>
        <a:buFont typeface="Wingdings 2" pitchFamily="18" charset="2"/>
        <a:buChar char="£"/>
        <a:defRPr sz="26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2573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SzPct val="80000"/>
        <a:buFont typeface="Wingdings 2" pitchFamily="18" charset="2"/>
        <a:buChar char="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7145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SzPct val="80000"/>
        <a:buFont typeface="Wingdings 2" pitchFamily="18" charset="2"/>
        <a:buChar char="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1717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SzPct val="80000"/>
        <a:buFont typeface="Wingdings 2" pitchFamily="18" charset="2"/>
        <a:buChar char="Ò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628900" indent="-342900" algn="l" rtl="0" fontAlgn="base">
        <a:lnSpc>
          <a:spcPct val="150000"/>
        </a:lnSpc>
        <a:spcBef>
          <a:spcPct val="0"/>
        </a:spcBef>
        <a:spcAft>
          <a:spcPct val="0"/>
        </a:spcAft>
        <a:buSzPct val="80000"/>
        <a:buFont typeface="Wingdings 2" charset="2"/>
        <a:buChar char="Ò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3086100" indent="-342900" algn="l" rtl="0" fontAlgn="base">
        <a:lnSpc>
          <a:spcPct val="150000"/>
        </a:lnSpc>
        <a:spcBef>
          <a:spcPct val="0"/>
        </a:spcBef>
        <a:spcAft>
          <a:spcPct val="0"/>
        </a:spcAft>
        <a:buSzPct val="80000"/>
        <a:buFont typeface="Wingdings 2" charset="2"/>
        <a:buChar char="Ò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543300" indent="-342900" algn="l" rtl="0" fontAlgn="base">
        <a:lnSpc>
          <a:spcPct val="150000"/>
        </a:lnSpc>
        <a:spcBef>
          <a:spcPct val="0"/>
        </a:spcBef>
        <a:spcAft>
          <a:spcPct val="0"/>
        </a:spcAft>
        <a:buSzPct val="80000"/>
        <a:buFont typeface="Wingdings 2" charset="2"/>
        <a:buChar char="Ò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4000500" indent="-342900" algn="l" rtl="0" fontAlgn="base">
        <a:lnSpc>
          <a:spcPct val="150000"/>
        </a:lnSpc>
        <a:spcBef>
          <a:spcPct val="0"/>
        </a:spcBef>
        <a:spcAft>
          <a:spcPct val="0"/>
        </a:spcAft>
        <a:buSzPct val="80000"/>
        <a:buFont typeface="Wingdings 2" charset="2"/>
        <a:buChar char="Ò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FDC22-8125-4974-B706-464BF6C68E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B4752-F56A-4751-9FAB-276341D88DE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7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Educatief</a:t>
            </a:r>
            <a:r>
              <a:rPr lang="en-US" dirty="0" smtClean="0"/>
              <a:t> </a:t>
            </a:r>
            <a:r>
              <a:rPr lang="en-US" dirty="0" err="1" smtClean="0"/>
              <a:t>ontwerpen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Centrale </a:t>
            </a:r>
            <a:r>
              <a:rPr lang="en-US" dirty="0" err="1" smtClean="0"/>
              <a:t>vraag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over?</a:t>
            </a:r>
          </a:p>
          <a:p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rol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wpb </a:t>
            </a:r>
            <a:r>
              <a:rPr lang="en-US" dirty="0" err="1" smtClean="0"/>
              <a:t>spelen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1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mtClean="0"/>
              <a:t>Effectonderzoek</a:t>
            </a:r>
            <a:endParaRPr lang="en-US" altLang="en-US" smtClean="0"/>
          </a:p>
        </p:txBody>
      </p:sp>
      <p:pic>
        <p:nvPicPr>
          <p:cNvPr id="54275" name="Content Placeholder 4" descr="Ontwerpfas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3429000"/>
            <a:ext cx="3968750" cy="3095625"/>
          </a:xfrm>
        </p:spPr>
      </p:pic>
      <p:sp>
        <p:nvSpPr>
          <p:cNvPr id="6" name="TextBox 5"/>
          <p:cNvSpPr txBox="1"/>
          <p:nvPr/>
        </p:nvSpPr>
        <p:spPr>
          <a:xfrm>
            <a:off x="611188" y="2246313"/>
            <a:ext cx="4752975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2000" dirty="0">
                <a:solidFill>
                  <a:srgbClr val="000000"/>
                </a:solidFill>
                <a:ea typeface="MS PGothic" pitchFamily="34" charset="-128"/>
              </a:rPr>
              <a:t>Focus op: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nl-NL" sz="2000" dirty="0">
                <a:solidFill>
                  <a:srgbClr val="000000"/>
                </a:solidFill>
                <a:ea typeface="MS PGothic" pitchFamily="34" charset="-128"/>
              </a:rPr>
              <a:t>Effecten van lesontwerp op leergedrag, leeruitkomsten en/of leerervaringen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nl-NL" sz="2000" dirty="0">
                <a:solidFill>
                  <a:srgbClr val="000000"/>
                </a:solidFill>
                <a:ea typeface="MS PGothic" pitchFamily="34" charset="-128"/>
              </a:rPr>
              <a:t>Evt. voor- nameting en/of controlegroep </a:t>
            </a:r>
            <a:endParaRPr lang="en-US" sz="2000" dirty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0830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mtClean="0"/>
              <a:t>Effectonderzoek voorbeelden</a:t>
            </a:r>
            <a:endParaRPr lang="en-US" altLang="en-US" smtClean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684213" y="2060575"/>
            <a:ext cx="7391400" cy="4176713"/>
          </a:xfrm>
        </p:spPr>
        <p:txBody>
          <a:bodyPr/>
          <a:lstStyle/>
          <a:p>
            <a:r>
              <a:rPr lang="nl-NL" altLang="en-US" dirty="0" smtClean="0"/>
              <a:t>Leerlingen hebben moeite met het concept licht. Leidt een benadering gebaseerd op principes van </a:t>
            </a:r>
            <a:r>
              <a:rPr lang="nl-NL" altLang="en-US" dirty="0" err="1" smtClean="0"/>
              <a:t>conceptual</a:t>
            </a:r>
            <a:r>
              <a:rPr lang="nl-NL" altLang="en-US" dirty="0" smtClean="0"/>
              <a:t> change tot beter begrip?</a:t>
            </a:r>
          </a:p>
          <a:p>
            <a:r>
              <a:rPr lang="nl-NL" altLang="en-US" dirty="0" smtClean="0"/>
              <a:t>Leerlingen hebben moeite met goed formuleren van antwoorden bij argumentatieve vragen bij filosofie. Leidt een instructie gebaseerd op principes van effectief schrijfonderwijs tot betere resultaten?</a:t>
            </a:r>
          </a:p>
          <a:p>
            <a:r>
              <a:rPr lang="nl-NL" altLang="en-US" sz="2400" dirty="0" smtClean="0"/>
              <a:t>Leerlingen hebben moeite met het gebruik van meer formeel taalgebruik bij schrijfoefeningen. Is observerend leren een effectieve aanpak?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22842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Fasering</a:t>
            </a:r>
            <a:r>
              <a:rPr lang="en-US" dirty="0" smtClean="0"/>
              <a:t> </a:t>
            </a:r>
            <a:r>
              <a:rPr lang="en-US" dirty="0" err="1" smtClean="0"/>
              <a:t>educatief</a:t>
            </a:r>
            <a:r>
              <a:rPr lang="en-US" dirty="0" smtClean="0"/>
              <a:t> </a:t>
            </a:r>
            <a:r>
              <a:rPr lang="en-US" dirty="0" err="1" smtClean="0"/>
              <a:t>ontwerp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854832"/>
              </p:ext>
            </p:extLst>
          </p:nvPr>
        </p:nvGraphicFramePr>
        <p:xfrm>
          <a:off x="457200" y="1600200"/>
          <a:ext cx="82296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5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Probleembeschrijving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ideebeschrijving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Empirische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theoretische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onderbouwing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probleem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probleem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oorzaak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en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mogelijke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oplossingen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NB: wens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uitwerken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is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zien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als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onderwijsverbetering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Kies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meest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plausibele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oplossing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Hypothese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opstellen</a:t>
                      </a:r>
                      <a:r>
                        <a:rPr lang="en-US" dirty="0" smtClean="0"/>
                        <a:t> plus </a:t>
                      </a:r>
                      <a:r>
                        <a:rPr lang="en-US" dirty="0" err="1" smtClean="0"/>
                        <a:t>ontwerpregels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formuleren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Onderzoeksplan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onderzoeksdesign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onderzoeksmethoden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onderzoeksinstrumenten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Lesplannen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inclusief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lesmateriaal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ontwerpen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overdraagbaarheid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essentieel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Evaluatie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educatief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ontwerp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hypothese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verwerpen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 Hoe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zou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ik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het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een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volgende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keer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anders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doen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056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Doktertje</a:t>
            </a:r>
            <a:r>
              <a:rPr lang="en-US" dirty="0" smtClean="0"/>
              <a:t> </a:t>
            </a:r>
            <a:r>
              <a:rPr lang="en-US" dirty="0" err="1" smtClean="0"/>
              <a:t>spelen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060848"/>
            <a:ext cx="7391400" cy="3352800"/>
          </a:xfrm>
        </p:spPr>
        <p:txBody>
          <a:bodyPr/>
          <a:lstStyle/>
          <a:p>
            <a:r>
              <a:rPr lang="en-US" sz="3000" b="1" dirty="0" err="1" smtClean="0">
                <a:solidFill>
                  <a:srgbClr val="000000"/>
                </a:solidFill>
              </a:rPr>
              <a:t>Klacht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r>
              <a:rPr lang="en-US" sz="3000" b="1" dirty="0" smtClean="0">
                <a:solidFill>
                  <a:srgbClr val="000000"/>
                </a:solidFill>
              </a:rPr>
              <a:t>Diagnose </a:t>
            </a:r>
          </a:p>
          <a:p>
            <a:r>
              <a:rPr lang="en-US" sz="3000" b="1" dirty="0" err="1" smtClean="0">
                <a:solidFill>
                  <a:srgbClr val="000000"/>
                </a:solidFill>
              </a:rPr>
              <a:t>Behandelingsopties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r>
              <a:rPr lang="en-US" sz="3000" b="1" dirty="0" err="1" smtClean="0">
                <a:solidFill>
                  <a:srgbClr val="000000"/>
                </a:solidFill>
              </a:rPr>
              <a:t>Geschikste</a:t>
            </a:r>
            <a:r>
              <a:rPr lang="en-US" sz="3000" b="1" dirty="0" smtClean="0">
                <a:solidFill>
                  <a:srgbClr val="000000"/>
                </a:solidFill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</a:rPr>
              <a:t>behandeling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r>
              <a:rPr lang="en-US" sz="3000" b="1" dirty="0" err="1" smtClean="0">
                <a:solidFill>
                  <a:srgbClr val="000000"/>
                </a:solidFill>
              </a:rPr>
              <a:t>Evaluatie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r>
              <a:rPr lang="en-US" sz="3000" b="1" dirty="0" err="1" smtClean="0">
                <a:solidFill>
                  <a:srgbClr val="000000"/>
                </a:solidFill>
              </a:rPr>
              <a:t>Eventueel</a:t>
            </a:r>
            <a:r>
              <a:rPr lang="en-US" sz="3000" b="1" dirty="0" smtClean="0">
                <a:solidFill>
                  <a:srgbClr val="000000"/>
                </a:solidFill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</a:rPr>
              <a:t>behandeling</a:t>
            </a:r>
            <a:r>
              <a:rPr lang="en-US" sz="3000" b="1" dirty="0" smtClean="0">
                <a:solidFill>
                  <a:srgbClr val="000000"/>
                </a:solidFill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</a:rPr>
              <a:t>aanpassen</a:t>
            </a:r>
            <a:endParaRPr lang="en-US" sz="3000" b="1" dirty="0">
              <a:solidFill>
                <a:srgbClr val="000000"/>
              </a:solidFill>
            </a:endParaRPr>
          </a:p>
          <a:p>
            <a:r>
              <a:rPr lang="en-US" sz="3000" b="1" dirty="0" err="1" smtClean="0">
                <a:solidFill>
                  <a:srgbClr val="000000"/>
                </a:solidFill>
              </a:rPr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0CBC2-E291-49D0-BF8C-9C0D326683C8}" type="slidenum">
              <a:rPr lang="en-US" altLang="en-US" smtClean="0"/>
              <a:pPr>
                <a:defRPr/>
              </a:pPr>
              <a:t>13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741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Ideeen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>
                <a:solidFill>
                  <a:srgbClr val="000000"/>
                </a:solidFill>
              </a:rPr>
              <a:t>Hebben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jullie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voor</a:t>
            </a:r>
            <a:r>
              <a:rPr lang="en-US" dirty="0">
                <a:solidFill>
                  <a:srgbClr val="000000"/>
                </a:solidFill>
              </a:rPr>
              <a:t> je </a:t>
            </a:r>
            <a:r>
              <a:rPr lang="en-US" dirty="0" err="1">
                <a:solidFill>
                  <a:srgbClr val="000000"/>
                </a:solidFill>
              </a:rPr>
              <a:t>schoolvak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ideeen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voor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effectonderzoek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  <a:p>
            <a:pPr lvl="0"/>
            <a:r>
              <a:rPr lang="en-US" dirty="0" err="1" smtClean="0">
                <a:solidFill>
                  <a:srgbClr val="000000"/>
                </a:solidFill>
              </a:rPr>
              <a:t>Waar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heeft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jullie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sectie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behoefte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aan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0CBC2-E291-49D0-BF8C-9C0D326683C8}" type="slidenum">
              <a:rPr lang="en-US" altLang="en-US" smtClean="0"/>
              <a:pPr>
                <a:defRPr/>
              </a:pPr>
              <a:t>14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089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smtClean="0"/>
              <a:t>Start van ontwerp‘drive’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613" y="1989138"/>
            <a:ext cx="7391400" cy="335280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r>
              <a:rPr lang="nl-NL" sz="1600" b="1" dirty="0" smtClean="0"/>
              <a:t>Probleemgeoriënteerd</a:t>
            </a:r>
          </a:p>
          <a:p>
            <a:pPr>
              <a:defRPr/>
            </a:pPr>
            <a:r>
              <a:rPr lang="nl-NL" sz="1600" dirty="0" smtClean="0"/>
              <a:t>Leerlingen scoren laag op…</a:t>
            </a:r>
          </a:p>
          <a:p>
            <a:pPr>
              <a:defRPr/>
            </a:pPr>
            <a:r>
              <a:rPr lang="nl-NL" sz="1600" dirty="0" smtClean="0"/>
              <a:t>Leerlingen leren oppervlakkig, niet diep</a:t>
            </a:r>
          </a:p>
          <a:p>
            <a:pPr>
              <a:defRPr/>
            </a:pPr>
            <a:endParaRPr lang="nl-NL" sz="1600" dirty="0" smtClean="0"/>
          </a:p>
          <a:p>
            <a:pPr marL="0" indent="0">
              <a:buFont typeface="Wingdings 2" pitchFamily="18" charset="2"/>
              <a:buNone/>
              <a:defRPr/>
            </a:pPr>
            <a:r>
              <a:rPr lang="nl-NL" sz="1600" b="1" dirty="0" err="1" smtClean="0"/>
              <a:t>Wensgeoriënteerd</a:t>
            </a:r>
            <a:endParaRPr lang="nl-NL" sz="1600" b="1" dirty="0" smtClean="0"/>
          </a:p>
          <a:p>
            <a:pPr>
              <a:defRPr/>
            </a:pPr>
            <a:r>
              <a:rPr lang="nl-NL" sz="1600" dirty="0" smtClean="0"/>
              <a:t>Ik zou graag eens willen proberen of samenwerkend leren goed te combineren is met leerstijlen…</a:t>
            </a:r>
          </a:p>
          <a:p>
            <a:pPr>
              <a:defRPr/>
            </a:pPr>
            <a:r>
              <a:rPr lang="nl-NL" sz="1600" dirty="0" smtClean="0"/>
              <a:t>Ik zou graag kijken of ik aanschouwelijk onderwijs kan maken bij… </a:t>
            </a:r>
          </a:p>
          <a:p>
            <a:pPr>
              <a:defRPr/>
            </a:pPr>
            <a:r>
              <a:rPr lang="nl-NL" sz="1600" dirty="0" smtClean="0"/>
              <a:t>Ik wil uitzoeken of ik mooie lessen in het kader van context-conceptbenadering kan maken en hoe leerlingen daarop reageren</a:t>
            </a:r>
          </a:p>
          <a:p>
            <a:pPr>
              <a:defRPr/>
            </a:pPr>
            <a:endParaRPr lang="nl-NL" sz="1600" dirty="0" smtClean="0"/>
          </a:p>
          <a:p>
            <a:pPr marL="0" indent="0">
              <a:buFont typeface="Wingdings 2" pitchFamily="18" charset="2"/>
              <a:buNone/>
              <a:defRPr/>
            </a:pPr>
            <a:r>
              <a:rPr lang="nl-NL" sz="1600" dirty="0" smtClean="0"/>
              <a:t>In beide gevallen:</a:t>
            </a:r>
          </a:p>
          <a:p>
            <a:pPr>
              <a:defRPr/>
            </a:pPr>
            <a:r>
              <a:rPr lang="nl-NL" sz="1600" dirty="0" smtClean="0"/>
              <a:t>Het ontwerp moet de discrepantie tussen huidige situatie en gewenste situatie opheffen</a:t>
            </a:r>
          </a:p>
          <a:p>
            <a:pPr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610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Startvragen – voor jou en de sectie</a:t>
            </a:r>
            <a:endParaRPr lang="en-US" altLang="nl-NL" smtClean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z="2400" smtClean="0"/>
              <a:t>Wat we eens zou willen uitproberen is…</a:t>
            </a:r>
          </a:p>
          <a:p>
            <a:r>
              <a:rPr lang="nl-NL" altLang="nl-NL" sz="2400" smtClean="0"/>
              <a:t>We zijn niet zo gelukkig met…</a:t>
            </a:r>
          </a:p>
          <a:p>
            <a:r>
              <a:rPr lang="nl-NL" altLang="nl-NL" sz="2400" smtClean="0"/>
              <a:t>We zouden meer willen weten over…</a:t>
            </a:r>
          </a:p>
          <a:p>
            <a:r>
              <a:rPr lang="nl-NL" altLang="nl-NL" sz="2400" smtClean="0"/>
              <a:t>We weten niet wat we aan moeten met…</a:t>
            </a:r>
          </a:p>
          <a:p>
            <a:r>
              <a:rPr lang="nl-NL" altLang="nl-NL" sz="2400" smtClean="0"/>
              <a:t>Het zou een verschil zijn als…</a:t>
            </a:r>
          </a:p>
          <a:p>
            <a:r>
              <a:rPr lang="nl-NL" altLang="nl-NL" sz="2400" smtClean="0"/>
              <a:t>Wat we graag zou willen verbeteren is…</a:t>
            </a:r>
          </a:p>
          <a:p>
            <a:r>
              <a:rPr lang="nl-NL" altLang="nl-NL" sz="2400" smtClean="0"/>
              <a:t>Waar we steeds tegen aanlopen is…</a:t>
            </a:r>
          </a:p>
          <a:p>
            <a:r>
              <a:rPr lang="nl-NL" altLang="nl-NL" sz="2400" smtClean="0"/>
              <a:t>Wat ons bijzonder interesseert is…</a:t>
            </a:r>
          </a:p>
          <a:p>
            <a:endParaRPr lang="en-US" altLang="nl-NL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31EC3E0-F9F1-4C7A-A4C1-C7B87C9E7E69}" type="slidenum">
              <a:rPr lang="en-US" altLang="en-US" smtClean="0">
                <a:solidFill>
                  <a:srgbClr val="E98300"/>
                </a:solidFill>
              </a:rPr>
              <a:pPr/>
              <a:t>16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16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7E5C11F-F046-4EF6-9A0E-220599331A6A}" type="slidenum">
              <a:rPr lang="en-US" altLang="en-US" smtClean="0">
                <a:solidFill>
                  <a:srgbClr val="E98300"/>
                </a:solidFill>
              </a:rPr>
              <a:pPr/>
              <a:t>17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371" name="Title 1"/>
          <p:cNvSpPr>
            <a:spLocks noGrp="1"/>
          </p:cNvSpPr>
          <p:nvPr>
            <p:ph type="title"/>
          </p:nvPr>
        </p:nvSpPr>
        <p:spPr>
          <a:xfrm>
            <a:off x="709613" y="1087438"/>
            <a:ext cx="7678737" cy="838200"/>
          </a:xfrm>
        </p:spPr>
        <p:txBody>
          <a:bodyPr/>
          <a:lstStyle/>
          <a:p>
            <a:pPr algn="ctr"/>
            <a:r>
              <a:rPr lang="nl-NL" altLang="nl-NL" sz="2400" smtClean="0"/>
              <a:t>Te omvangrijk en/of complex probleem </a:t>
            </a:r>
            <a:br>
              <a:rPr lang="nl-NL" altLang="nl-NL" sz="2400" smtClean="0"/>
            </a:br>
            <a:r>
              <a:rPr lang="nl-NL" altLang="nl-NL" sz="2400" smtClean="0"/>
              <a:t>(onvoldoende ontleed in beschrijving)</a:t>
            </a:r>
            <a:endParaRPr lang="en-US" altLang="nl-NL" sz="2400" smtClean="0"/>
          </a:p>
        </p:txBody>
      </p:sp>
      <p:pic>
        <p:nvPicPr>
          <p:cNvPr id="58372" name="Afbeelding 3" descr="zzz 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933575"/>
            <a:ext cx="63373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27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</a:t>
            </a:r>
            <a:r>
              <a:rPr lang="en-US" dirty="0" smtClean="0"/>
              <a:t> is </a:t>
            </a:r>
            <a:r>
              <a:rPr lang="en-US" dirty="0" err="1" smtClean="0"/>
              <a:t>geen</a:t>
            </a:r>
            <a:r>
              <a:rPr lang="en-US" dirty="0" smtClean="0"/>
              <a:t> diagnose; </a:t>
            </a:r>
            <a:r>
              <a:rPr lang="en-US" dirty="0" err="1" smtClean="0"/>
              <a:t>er</a:t>
            </a:r>
            <a:r>
              <a:rPr lang="en-US" dirty="0" smtClean="0"/>
              <a:t> is </a:t>
            </a:r>
            <a:r>
              <a:rPr lang="en-US" dirty="0" err="1" smtClean="0"/>
              <a:t>slechts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oplossing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3" y="2420889"/>
            <a:ext cx="4176464" cy="38880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0CBC2-E291-49D0-BF8C-9C0D326683C8}" type="slidenum">
              <a:rPr lang="en-US" altLang="en-US" smtClean="0"/>
              <a:pPr>
                <a:defRPr/>
              </a:pPr>
              <a:t>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18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2E16D7C-E1A5-43AE-8CE3-261DB93D8ED2}" type="slidenum">
              <a:rPr lang="en-US" altLang="en-US" smtClean="0">
                <a:solidFill>
                  <a:srgbClr val="E98300"/>
                </a:solidFill>
              </a:rPr>
              <a:pPr/>
              <a:t>19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9395" name="Title 1"/>
          <p:cNvSpPr>
            <a:spLocks noGrp="1"/>
          </p:cNvSpPr>
          <p:nvPr>
            <p:ph type="title"/>
          </p:nvPr>
        </p:nvSpPr>
        <p:spPr>
          <a:xfrm>
            <a:off x="709613" y="1087438"/>
            <a:ext cx="7678737" cy="838200"/>
          </a:xfrm>
        </p:spPr>
        <p:txBody>
          <a:bodyPr/>
          <a:lstStyle/>
          <a:p>
            <a:pPr algn="ctr"/>
            <a:r>
              <a:rPr lang="nl-NL" altLang="nl-NL" sz="2400" smtClean="0"/>
              <a:t>Vaag of inconsistent taalgebruik –</a:t>
            </a:r>
            <a:br>
              <a:rPr lang="nl-NL" altLang="nl-NL" sz="2400" smtClean="0"/>
            </a:br>
            <a:r>
              <a:rPr lang="nl-NL" altLang="nl-NL" sz="2400" smtClean="0"/>
              <a:t>belangrijke begrippen niet omschreven</a:t>
            </a:r>
          </a:p>
        </p:txBody>
      </p:sp>
      <p:pic>
        <p:nvPicPr>
          <p:cNvPr id="59396" name="Afbeelding 4" descr="zzz 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89138"/>
            <a:ext cx="5761038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97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ILO-</a:t>
            </a:r>
            <a:r>
              <a:rPr lang="en-US" dirty="0" err="1" smtClean="0"/>
              <a:t>producten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454136"/>
              </p:ext>
            </p:extLst>
          </p:nvPr>
        </p:nvGraphicFramePr>
        <p:xfrm>
          <a:off x="251520" y="1628800"/>
          <a:ext cx="7931224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9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05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Periode</a:t>
                      </a:r>
                      <a:r>
                        <a:rPr lang="en-US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Periode</a:t>
                      </a:r>
                      <a:r>
                        <a:rPr lang="en-US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Periode</a:t>
                      </a:r>
                      <a:r>
                        <a:rPr lang="en-US" dirty="0" smtClean="0"/>
                        <a:t> 3/4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Ontwerp</a:t>
                      </a:r>
                      <a:r>
                        <a:rPr lang="en-US" dirty="0" smtClean="0"/>
                        <a:t>-product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Onderbouwd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err="1" smtClean="0"/>
                        <a:t>lesplan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Mini-</a:t>
                      </a:r>
                      <a:r>
                        <a:rPr lang="en-US" dirty="0" err="1" smtClean="0"/>
                        <a:t>ontwerp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Educatief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ontwerp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Aantal</a:t>
                      </a:r>
                      <a:r>
                        <a:rPr lang="en-US" baseline="0" dirty="0" smtClean="0"/>
                        <a:t> lessen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Goed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uitgewerkt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lesplan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</a:t>
                      </a:r>
                      <a:r>
                        <a:rPr lang="en-US" dirty="0" err="1" smtClean="0"/>
                        <a:t>goed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uitgewerkte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lesplannen</a:t>
                      </a:r>
                      <a:r>
                        <a:rPr lang="en-US" dirty="0" smtClean="0"/>
                        <a:t> plus </a:t>
                      </a:r>
                      <a:r>
                        <a:rPr lang="en-US" dirty="0" err="1" smtClean="0"/>
                        <a:t>analyse</a:t>
                      </a:r>
                      <a:r>
                        <a:rPr lang="en-US" dirty="0" smtClean="0"/>
                        <a:t> plus </a:t>
                      </a:r>
                      <a:r>
                        <a:rPr lang="en-US" dirty="0" err="1" smtClean="0"/>
                        <a:t>toets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Meestal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</a:t>
                      </a:r>
                      <a:r>
                        <a:rPr lang="en-US" dirty="0" err="1" smtClean="0"/>
                        <a:t>ssenserie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waarin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leerprobleem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wordt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opgelost</a:t>
                      </a:r>
                      <a:r>
                        <a:rPr lang="en-US" baseline="0" dirty="0" smtClean="0"/>
                        <a:t>/wens </a:t>
                      </a:r>
                      <a:r>
                        <a:rPr lang="en-US" baseline="0" dirty="0" err="1" smtClean="0"/>
                        <a:t>wordt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uitgewerkt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275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BB664B5-1F9B-4AA6-A65D-472C7206420E}" type="slidenum">
              <a:rPr lang="en-US" altLang="en-US" smtClean="0">
                <a:solidFill>
                  <a:srgbClr val="E98300"/>
                </a:solidFill>
              </a:rPr>
              <a:pPr/>
              <a:t>20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0419" name="Title 1"/>
          <p:cNvSpPr>
            <a:spLocks noGrp="1"/>
          </p:cNvSpPr>
          <p:nvPr>
            <p:ph type="title"/>
          </p:nvPr>
        </p:nvSpPr>
        <p:spPr>
          <a:xfrm>
            <a:off x="709613" y="1087438"/>
            <a:ext cx="7678737" cy="838200"/>
          </a:xfrm>
        </p:spPr>
        <p:txBody>
          <a:bodyPr/>
          <a:lstStyle/>
          <a:p>
            <a:pPr algn="ctr"/>
            <a:r>
              <a:rPr lang="nl-NL" altLang="nl-NL" sz="2400" dirty="0" smtClean="0"/>
              <a:t>Te snel naar een oplossing </a:t>
            </a:r>
            <a:br>
              <a:rPr lang="nl-NL" altLang="nl-NL" sz="2400" dirty="0" smtClean="0"/>
            </a:br>
            <a:r>
              <a:rPr lang="nl-NL" altLang="nl-NL" sz="2400" dirty="0" smtClean="0"/>
              <a:t>(i.p.v. verkennen mogelijke oplossingen)</a:t>
            </a:r>
          </a:p>
        </p:txBody>
      </p:sp>
      <p:pic>
        <p:nvPicPr>
          <p:cNvPr id="60420" name="Picture 7" descr="RatMazeDestro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538" y="1989138"/>
            <a:ext cx="4540250" cy="4552950"/>
          </a:xfrm>
          <a:noFill/>
        </p:spPr>
      </p:pic>
    </p:spTree>
    <p:extLst>
      <p:ext uri="{BB962C8B-B14F-4D97-AF65-F5344CB8AC3E}">
        <p14:creationId xmlns:p14="http://schemas.microsoft.com/office/powerpoint/2010/main" val="297590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7EC7740-966D-4D3F-A875-8FF526E96BEA}" type="slidenum">
              <a:rPr lang="en-US" altLang="en-US" smtClean="0">
                <a:solidFill>
                  <a:srgbClr val="E98300"/>
                </a:solidFill>
              </a:rPr>
              <a:pPr/>
              <a:t>21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1443" name="Title 1"/>
          <p:cNvSpPr>
            <a:spLocks noGrp="1"/>
          </p:cNvSpPr>
          <p:nvPr>
            <p:ph type="title"/>
          </p:nvPr>
        </p:nvSpPr>
        <p:spPr>
          <a:xfrm>
            <a:off x="709613" y="1087438"/>
            <a:ext cx="7678737" cy="838200"/>
          </a:xfrm>
        </p:spPr>
        <p:txBody>
          <a:bodyPr/>
          <a:lstStyle/>
          <a:p>
            <a:pPr algn="ctr"/>
            <a:r>
              <a:rPr lang="nl-NL" altLang="nl-NL" sz="2400" smtClean="0"/>
              <a:t>Gewenste resultaat niet op</a:t>
            </a:r>
            <a:br>
              <a:rPr lang="nl-NL" altLang="nl-NL" sz="2400" smtClean="0"/>
            </a:br>
            <a:r>
              <a:rPr lang="nl-NL" altLang="nl-NL" sz="2400" smtClean="0"/>
              <a:t>operationeel niveau beschreven</a:t>
            </a:r>
          </a:p>
        </p:txBody>
      </p:sp>
      <p:pic>
        <p:nvPicPr>
          <p:cNvPr id="61444" name="Tijdelijke aanduiding voor inhoud 4" descr="zzz 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968500"/>
            <a:ext cx="5472113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9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Cruciaal: voorbereiding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188" y="2060575"/>
            <a:ext cx="7391400" cy="3960813"/>
          </a:xfrm>
        </p:spPr>
        <p:txBody>
          <a:bodyPr/>
          <a:lstStyle/>
          <a:p>
            <a:r>
              <a:rPr lang="nl-NL" altLang="en-US" sz="2400" dirty="0" smtClean="0"/>
              <a:t>Bespreek met je sectie wat een geschikt ontwerpprobleem zou zijn</a:t>
            </a:r>
          </a:p>
          <a:p>
            <a:r>
              <a:rPr lang="nl-NL" altLang="en-US" sz="2400" dirty="0" smtClean="0"/>
              <a:t>Kijk ook vooruit: in/voor welke klas zou je je ontwerp gaan uitvoeren, en welke ‘leerstof’ staat dan op het programma?</a:t>
            </a:r>
          </a:p>
          <a:p>
            <a:endParaRPr lang="nl-NL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5826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 </a:t>
            </a:r>
            <a:r>
              <a:rPr lang="en-US" dirty="0" err="1" smtClean="0"/>
              <a:t>kan</a:t>
            </a:r>
            <a:r>
              <a:rPr lang="en-US" dirty="0" smtClean="0"/>
              <a:t> wpb </a:t>
            </a:r>
            <a:r>
              <a:rPr lang="en-US" dirty="0" err="1" smtClean="0"/>
              <a:t>betekenen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leraar</a:t>
            </a:r>
            <a:r>
              <a:rPr lang="en-US" dirty="0" smtClean="0"/>
              <a:t> in </a:t>
            </a:r>
            <a:r>
              <a:rPr lang="en-US" dirty="0" err="1" smtClean="0"/>
              <a:t>opleiding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Beginfase</a:t>
            </a:r>
            <a:r>
              <a:rPr lang="en-US" sz="2000" dirty="0" smtClean="0"/>
              <a:t> (</a:t>
            </a:r>
            <a:r>
              <a:rPr lang="en-US" sz="2000" dirty="0" err="1" smtClean="0"/>
              <a:t>Probleem</a:t>
            </a:r>
            <a:r>
              <a:rPr lang="en-US" sz="2000" dirty="0" smtClean="0"/>
              <a:t>? Wens?)</a:t>
            </a:r>
          </a:p>
          <a:p>
            <a:r>
              <a:rPr lang="en-US" sz="2000" dirty="0" err="1" smtClean="0"/>
              <a:t>Analysefase</a:t>
            </a:r>
            <a:endParaRPr lang="en-US" sz="2000" dirty="0" smtClean="0"/>
          </a:p>
          <a:p>
            <a:r>
              <a:rPr lang="en-US" sz="2000" dirty="0" err="1" smtClean="0"/>
              <a:t>Ontwerpfase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en-US" sz="2000" dirty="0" err="1" smtClean="0"/>
              <a:t>ontwikkelde</a:t>
            </a:r>
            <a:r>
              <a:rPr lang="en-US" sz="2000" dirty="0" smtClean="0"/>
              <a:t> </a:t>
            </a:r>
            <a:r>
              <a:rPr lang="en-US" sz="2000" dirty="0" err="1" smtClean="0"/>
              <a:t>materiaal</a:t>
            </a:r>
            <a:r>
              <a:rPr lang="en-US" sz="2000" dirty="0" smtClean="0"/>
              <a:t>: </a:t>
            </a:r>
            <a:r>
              <a:rPr lang="en-US" sz="2000" dirty="0" err="1" smtClean="0"/>
              <a:t>lesplannen</a:t>
            </a:r>
            <a:r>
              <a:rPr lang="en-US" sz="2000" dirty="0" smtClean="0"/>
              <a:t>, </a:t>
            </a:r>
            <a:r>
              <a:rPr lang="en-US" sz="2000" dirty="0" err="1" smtClean="0"/>
              <a:t>opdrachten</a:t>
            </a:r>
            <a:r>
              <a:rPr lang="en-US" sz="2000" dirty="0" smtClean="0"/>
              <a:t>, </a:t>
            </a:r>
            <a:r>
              <a:rPr lang="en-US" sz="2000" dirty="0" err="1" smtClean="0"/>
              <a:t>vraagstukken</a:t>
            </a:r>
            <a:r>
              <a:rPr lang="en-US" sz="2000" dirty="0" smtClean="0"/>
              <a:t> etc.)</a:t>
            </a:r>
            <a:endParaRPr lang="en-US" sz="2000" dirty="0"/>
          </a:p>
          <a:p>
            <a:r>
              <a:rPr lang="en-US" sz="2000" dirty="0" err="1" smtClean="0"/>
              <a:t>Onderzoeksplan</a:t>
            </a:r>
            <a:endParaRPr lang="en-US" sz="2000" dirty="0" smtClean="0"/>
          </a:p>
          <a:p>
            <a:r>
              <a:rPr lang="en-US" sz="2000" dirty="0" err="1" smtClean="0"/>
              <a:t>Uitvoering</a:t>
            </a:r>
            <a:r>
              <a:rPr lang="en-US" sz="2000" dirty="0" smtClean="0"/>
              <a:t> </a:t>
            </a:r>
            <a:r>
              <a:rPr lang="en-US" sz="2000" dirty="0" err="1" smtClean="0"/>
              <a:t>ontwerp</a:t>
            </a:r>
            <a:endParaRPr lang="en-US" sz="2000" dirty="0" smtClean="0"/>
          </a:p>
          <a:p>
            <a:r>
              <a:rPr lang="en-US" sz="2000" dirty="0" err="1" smtClean="0"/>
              <a:t>Evaluatie</a:t>
            </a:r>
            <a:r>
              <a:rPr lang="en-US" sz="2000" dirty="0" smtClean="0"/>
              <a:t> </a:t>
            </a:r>
            <a:r>
              <a:rPr lang="en-US" sz="2000" dirty="0" err="1" smtClean="0"/>
              <a:t>ontwerp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en-US" sz="2000" dirty="0" err="1" smtClean="0"/>
              <a:t>beoordeling</a:t>
            </a:r>
            <a:r>
              <a:rPr lang="en-US" sz="2000" dirty="0" smtClean="0"/>
              <a:t> data, </a:t>
            </a:r>
            <a:r>
              <a:rPr lang="en-US" sz="2000" dirty="0" err="1" smtClean="0"/>
              <a:t>reflectie</a:t>
            </a:r>
            <a:r>
              <a:rPr lang="en-US" sz="2000" dirty="0" smtClean="0"/>
              <a:t> op </a:t>
            </a:r>
            <a:r>
              <a:rPr lang="en-US" sz="2000" dirty="0" err="1" smtClean="0"/>
              <a:t>educatief</a:t>
            </a:r>
            <a:r>
              <a:rPr lang="en-US" sz="2000" dirty="0" smtClean="0"/>
              <a:t> </a:t>
            </a:r>
            <a:r>
              <a:rPr lang="en-US" sz="2000" dirty="0" err="1" smtClean="0"/>
              <a:t>ontwerp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0CBC2-E291-49D0-BF8C-9C0D326683C8}" type="slidenum">
              <a:rPr lang="en-US" altLang="en-US" smtClean="0"/>
              <a:pPr>
                <a:defRPr/>
              </a:pPr>
              <a:t>23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0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Praktisch</a:t>
            </a:r>
            <a:endParaRPr lang="en-US" altLang="nl-NL" smtClean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684213" y="2349500"/>
            <a:ext cx="7391400" cy="3352800"/>
          </a:xfrm>
        </p:spPr>
        <p:txBody>
          <a:bodyPr/>
          <a:lstStyle/>
          <a:p>
            <a:r>
              <a:rPr lang="nl-NL" altLang="nl-NL" sz="1900" dirty="0" smtClean="0"/>
              <a:t>Keuze voor ontwerpvraag komt tot stand in overleg met je vaksectie op school en vakdidacticus – </a:t>
            </a:r>
            <a:r>
              <a:rPr lang="nl-NL" altLang="nl-NL" sz="1900" i="1" dirty="0" smtClean="0"/>
              <a:t>Denk daar nu al over na!</a:t>
            </a:r>
          </a:p>
          <a:p>
            <a:r>
              <a:rPr lang="nl-NL" altLang="nl-NL" sz="1900" dirty="0" smtClean="0"/>
              <a:t>Ontwerpvraag = vakdidactisch probleem of idee of wens</a:t>
            </a:r>
          </a:p>
          <a:p>
            <a:r>
              <a:rPr lang="nl-NL" altLang="nl-NL" sz="1900" dirty="0" smtClean="0"/>
              <a:t>Je ontwerpt op basis van onderzoek </a:t>
            </a:r>
          </a:p>
          <a:p>
            <a:pPr lvl="1">
              <a:lnSpc>
                <a:spcPct val="100000"/>
              </a:lnSpc>
            </a:pPr>
            <a:r>
              <a:rPr lang="nl-NL" altLang="nl-NL" sz="1900" dirty="0" smtClean="0"/>
              <a:t> voor je probleemanalyse (wat is hier aan de hand?) </a:t>
            </a:r>
          </a:p>
          <a:p>
            <a:pPr lvl="1">
              <a:lnSpc>
                <a:spcPct val="100000"/>
              </a:lnSpc>
            </a:pPr>
            <a:r>
              <a:rPr lang="nl-NL" altLang="nl-NL" sz="1900" dirty="0" smtClean="0"/>
              <a:t> voor de evaluatie/validatie</a:t>
            </a:r>
          </a:p>
          <a:p>
            <a:r>
              <a:rPr lang="nl-NL" altLang="nl-NL" sz="1900" dirty="0" smtClean="0"/>
              <a:t>In onderbouw of bovenbouw – mag allebei</a:t>
            </a:r>
          </a:p>
          <a:p>
            <a:r>
              <a:rPr lang="nl-NL" altLang="nl-NL" sz="1900" dirty="0" smtClean="0"/>
              <a:t>Uitvoering van de ontwerplessen/leeractiviteiten</a:t>
            </a:r>
          </a:p>
          <a:p>
            <a:pPr lvl="1">
              <a:lnSpc>
                <a:spcPct val="100000"/>
              </a:lnSpc>
            </a:pPr>
            <a:r>
              <a:rPr lang="nl-NL" altLang="nl-NL" sz="1900" dirty="0" smtClean="0"/>
              <a:t>Door jezelf of door een ander (in eigen of andermans klas) </a:t>
            </a:r>
          </a:p>
          <a:p>
            <a:pPr lvl="1">
              <a:lnSpc>
                <a:spcPct val="100000"/>
              </a:lnSpc>
            </a:pPr>
            <a:r>
              <a:rPr lang="nl-NL" altLang="nl-NL" sz="1900" dirty="0" smtClean="0"/>
              <a:t>Gericht op klas, of groep, of individuen</a:t>
            </a:r>
          </a:p>
          <a:p>
            <a:endParaRPr lang="en-US" alt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176101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684213" y="981075"/>
            <a:ext cx="7391400" cy="838200"/>
          </a:xfrm>
        </p:spPr>
        <p:txBody>
          <a:bodyPr/>
          <a:lstStyle/>
          <a:p>
            <a:r>
              <a:rPr lang="nl-NL" altLang="en-US" smtClean="0"/>
              <a:t>Prototype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2133600"/>
            <a:ext cx="8278813" cy="3671888"/>
          </a:xfrm>
        </p:spPr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r>
              <a:rPr lang="nl-NL" sz="2400" dirty="0" smtClean="0"/>
              <a:t>Focus op:</a:t>
            </a:r>
          </a:p>
          <a:p>
            <a:pPr>
              <a:buFontTx/>
              <a:buChar char="-"/>
              <a:defRPr/>
            </a:pPr>
            <a:r>
              <a:rPr lang="nl-NL" sz="2400" dirty="0" smtClean="0"/>
              <a:t>Ontwikkelen van een goed ontwerp</a:t>
            </a:r>
          </a:p>
          <a:p>
            <a:pPr>
              <a:buFontTx/>
              <a:buChar char="-"/>
              <a:defRPr/>
            </a:pPr>
            <a:r>
              <a:rPr lang="nl-NL" sz="2400" dirty="0" smtClean="0"/>
              <a:t>Ontwerpen vanuit theorie</a:t>
            </a:r>
          </a:p>
          <a:p>
            <a:pPr>
              <a:buFontTx/>
              <a:buChar char="-"/>
              <a:defRPr/>
            </a:pPr>
            <a:r>
              <a:rPr lang="nl-NL" sz="2400" dirty="0" smtClean="0"/>
              <a:t>Validatie van ontwerpregels en ontwerp </a:t>
            </a:r>
            <a:r>
              <a:rPr lang="nl-NL" sz="2400" dirty="0" err="1" smtClean="0"/>
              <a:t>mbv</a:t>
            </a:r>
            <a:r>
              <a:rPr lang="nl-NL" sz="2400" dirty="0" smtClean="0"/>
              <a:t> experts, leerlingen, etc.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nl-NL" dirty="0"/>
          </a:p>
          <a:p>
            <a:pPr>
              <a:defRPr/>
            </a:pPr>
            <a:endParaRPr lang="nl-NL" sz="1800" dirty="0" smtClean="0"/>
          </a:p>
          <a:p>
            <a:pPr>
              <a:buFontTx/>
              <a:buChar char="-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15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z="3200" smtClean="0"/>
              <a:t>Prototype Voorbeelden</a:t>
            </a:r>
            <a:br>
              <a:rPr lang="nl-NL" altLang="en-US" sz="3200" smtClean="0"/>
            </a:br>
            <a:endParaRPr lang="en-US" altLang="en-US" smtClean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684213" y="1989138"/>
            <a:ext cx="7391400" cy="3352800"/>
          </a:xfrm>
        </p:spPr>
        <p:txBody>
          <a:bodyPr/>
          <a:lstStyle/>
          <a:p>
            <a:r>
              <a:rPr lang="nl-NL" altLang="en-US" sz="2200" dirty="0" smtClean="0"/>
              <a:t>Leerlingen zien wiskunde als iets vaststaand en hebben geen zicht op de ontwikkeling hiervan. Ik wil lesmateriaal ontwikkelen waarbij ook aandacht is voor de </a:t>
            </a:r>
            <a:r>
              <a:rPr lang="nl-NL" altLang="en-US" sz="2200" dirty="0" smtClean="0">
                <a:solidFill>
                  <a:schemeClr val="accent2"/>
                </a:solidFill>
              </a:rPr>
              <a:t>geschiedenis van de wiskunde</a:t>
            </a:r>
            <a:r>
              <a:rPr lang="nl-NL" altLang="en-US" sz="2200" dirty="0" smtClean="0"/>
              <a:t>. </a:t>
            </a:r>
          </a:p>
          <a:p>
            <a:r>
              <a:rPr lang="nl-NL" altLang="en-US" sz="2200" dirty="0" smtClean="0">
                <a:solidFill>
                  <a:srgbClr val="000000"/>
                </a:solidFill>
              </a:rPr>
              <a:t>Ik ben ge</a:t>
            </a:r>
            <a:r>
              <a:rPr lang="nl-NL" altLang="en-US" sz="2200" dirty="0" smtClean="0">
                <a:solidFill>
                  <a:srgbClr val="000000"/>
                </a:solidFill>
                <a:cs typeface="Calibri" pitchFamily="34" charset="0"/>
              </a:rPr>
              <a:t>ïnteresseerd in het gebruiken van </a:t>
            </a:r>
            <a:r>
              <a:rPr lang="nl-NL" altLang="en-US" sz="2200" dirty="0" smtClean="0">
                <a:solidFill>
                  <a:schemeClr val="accent2"/>
                </a:solidFill>
                <a:cs typeface="Calibri" pitchFamily="34" charset="0"/>
              </a:rPr>
              <a:t>Virtual </a:t>
            </a:r>
            <a:r>
              <a:rPr lang="nl-NL" altLang="en-US" sz="2200" dirty="0" err="1" smtClean="0">
                <a:solidFill>
                  <a:schemeClr val="accent2"/>
                </a:solidFill>
                <a:cs typeface="Calibri" pitchFamily="34" charset="0"/>
              </a:rPr>
              <a:t>Reality</a:t>
            </a:r>
            <a:r>
              <a:rPr lang="nl-NL" altLang="en-US" sz="2200" dirty="0" smtClean="0">
                <a:solidFill>
                  <a:schemeClr val="accent2"/>
                </a:solidFill>
                <a:cs typeface="Calibri" pitchFamily="34" charset="0"/>
              </a:rPr>
              <a:t> </a:t>
            </a:r>
            <a:r>
              <a:rPr lang="nl-NL" altLang="en-US" sz="2200" dirty="0" smtClean="0">
                <a:solidFill>
                  <a:srgbClr val="000000"/>
                </a:solidFill>
                <a:cs typeface="Calibri" pitchFamily="34" charset="0"/>
              </a:rPr>
              <a:t>bij aardrijkskunde. Ik wil een handleiding ontwerpen voor docenten die VR willen inzetten voor ‘veldwerk’. </a:t>
            </a:r>
          </a:p>
          <a:p>
            <a:r>
              <a:rPr lang="nl-NL" altLang="en-US" sz="2200" dirty="0" smtClean="0"/>
              <a:t>Ik zou graag ervaring op willen doen met ontwerpen vanuit de </a:t>
            </a:r>
            <a:r>
              <a:rPr lang="nl-NL" altLang="en-US" sz="2200" dirty="0" err="1" smtClean="0">
                <a:solidFill>
                  <a:schemeClr val="accent2"/>
                </a:solidFill>
              </a:rPr>
              <a:t>Task</a:t>
            </a:r>
            <a:r>
              <a:rPr lang="nl-NL" altLang="en-US" sz="2200" dirty="0" smtClean="0">
                <a:solidFill>
                  <a:schemeClr val="accent2"/>
                </a:solidFill>
              </a:rPr>
              <a:t> </a:t>
            </a:r>
            <a:r>
              <a:rPr lang="nl-NL" altLang="en-US" sz="2200" dirty="0" err="1" smtClean="0">
                <a:solidFill>
                  <a:schemeClr val="accent2"/>
                </a:solidFill>
              </a:rPr>
              <a:t>Based</a:t>
            </a:r>
            <a:r>
              <a:rPr lang="nl-NL" altLang="en-US" sz="2200" dirty="0" smtClean="0">
                <a:solidFill>
                  <a:schemeClr val="accent2"/>
                </a:solidFill>
              </a:rPr>
              <a:t> Language Teaching</a:t>
            </a:r>
            <a:r>
              <a:rPr lang="nl-NL" altLang="en-US" sz="2200" dirty="0" smtClean="0"/>
              <a:t> benadering. Ik denk dat leerlingen dan meer gemotiveerd zijn om aan hun leesvaardigheid te werken.</a:t>
            </a:r>
            <a:endParaRPr lang="nl-NL" altLang="en-US" sz="2200" dirty="0" smtClean="0">
              <a:solidFill>
                <a:srgbClr val="000000"/>
              </a:solidFill>
              <a:cs typeface="Calibri" pitchFamily="34" charset="0"/>
            </a:endParaRP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5067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Ideeen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je </a:t>
            </a:r>
            <a:r>
              <a:rPr lang="en-US" dirty="0" err="1" smtClean="0"/>
              <a:t>schoolvak</a:t>
            </a:r>
            <a:r>
              <a:rPr lang="en-US" dirty="0" smtClean="0"/>
              <a:t> </a:t>
            </a:r>
            <a:r>
              <a:rPr lang="en-US" dirty="0" err="1" smtClean="0"/>
              <a:t>ideeen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prototype?</a:t>
            </a:r>
          </a:p>
          <a:p>
            <a:pPr lvl="0"/>
            <a:r>
              <a:rPr lang="en-US" dirty="0" err="1">
                <a:solidFill>
                  <a:srgbClr val="000000"/>
                </a:solidFill>
              </a:rPr>
              <a:t>Waar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heeft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jullie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sectie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behoefte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aan</a:t>
            </a:r>
            <a:r>
              <a:rPr lang="en-US" dirty="0">
                <a:solidFill>
                  <a:srgbClr val="000000"/>
                </a:solidFill>
              </a:rPr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0CBC2-E291-49D0-BF8C-9C0D326683C8}" type="slidenum">
              <a:rPr lang="en-US" altLang="en-US" smtClean="0"/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042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mtClean="0"/>
              <a:t>Iteratief</a:t>
            </a:r>
            <a:endParaRPr lang="en-US" altLang="en-US" smtClean="0"/>
          </a:p>
        </p:txBody>
      </p:sp>
      <p:pic>
        <p:nvPicPr>
          <p:cNvPr id="52227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4092575"/>
            <a:ext cx="5651500" cy="2308225"/>
          </a:xfrm>
        </p:spPr>
      </p:pic>
      <p:sp>
        <p:nvSpPr>
          <p:cNvPr id="6" name="TextBox 5"/>
          <p:cNvSpPr txBox="1"/>
          <p:nvPr/>
        </p:nvSpPr>
        <p:spPr>
          <a:xfrm>
            <a:off x="611188" y="1989138"/>
            <a:ext cx="8064500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2400" dirty="0">
                <a:solidFill>
                  <a:srgbClr val="000000"/>
                </a:solidFill>
                <a:ea typeface="MS PGothic" pitchFamily="34" charset="-128"/>
              </a:rPr>
              <a:t>Focus op: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nl-NL" sz="2400" dirty="0">
                <a:solidFill>
                  <a:srgbClr val="000000"/>
                </a:solidFill>
                <a:ea typeface="MS PGothic" pitchFamily="34" charset="-128"/>
              </a:rPr>
              <a:t>Het stapsgewijs verbeteren van een onderwijsleeractiviteit (dus niet verschillende benaderingen vergelijken)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nl-NL" sz="2400" dirty="0">
                <a:solidFill>
                  <a:srgbClr val="000000"/>
                </a:solidFill>
                <a:ea typeface="MS PGothic" pitchFamily="34" charset="-128"/>
              </a:rPr>
              <a:t>Verbeteren vakdidactische competenties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en-US" dirty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378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mtClean="0"/>
              <a:t>Iteratief voorbeelden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sz="2000" dirty="0" smtClean="0"/>
              <a:t>Ik merk dat veel leerlingen moeilijk te motiveren zijn voor de lessen kunst algemeen. Hoe kun je bij kunst  </a:t>
            </a:r>
            <a:r>
              <a:rPr lang="nl-NL" sz="2000" dirty="0" smtClean="0">
                <a:solidFill>
                  <a:srgbClr val="0000FF"/>
                </a:solidFill>
              </a:rPr>
              <a:t>motiverende lesopeningen </a:t>
            </a:r>
            <a:r>
              <a:rPr lang="nl-NL" sz="2000" dirty="0" smtClean="0"/>
              <a:t>verzorgen?</a:t>
            </a:r>
          </a:p>
          <a:p>
            <a:pPr>
              <a:defRPr/>
            </a:pPr>
            <a:r>
              <a:rPr lang="nl-NL" sz="2000" dirty="0" smtClean="0"/>
              <a:t>Ik lees in de vakdidactische literatuur dat goede feedback geven belangrijk is. Hoe kan ik bij taaltaken goede </a:t>
            </a:r>
            <a:r>
              <a:rPr lang="nl-NL" sz="2000" dirty="0" smtClean="0">
                <a:solidFill>
                  <a:srgbClr val="0000FF"/>
                </a:solidFill>
              </a:rPr>
              <a:t>mondelinge feedback </a:t>
            </a:r>
            <a:r>
              <a:rPr lang="nl-NL" sz="2000" dirty="0" smtClean="0"/>
              <a:t>geven? </a:t>
            </a:r>
          </a:p>
          <a:p>
            <a:pPr eaLnBrk="1" hangingPunct="1">
              <a:buFont typeface="Wingdings 2" pitchFamily="-128" charset="2"/>
              <a:buChar char="¢"/>
              <a:defRPr/>
            </a:pPr>
            <a:r>
              <a:rPr lang="nl-NL" sz="2000" dirty="0">
                <a:solidFill>
                  <a:srgbClr val="000000"/>
                </a:solidFill>
                <a:ea typeface="+mn-ea"/>
                <a:cs typeface="+mn-cs"/>
              </a:rPr>
              <a:t>Veel leerlingen doen niet of nauwelijks mee aan de  </a:t>
            </a:r>
            <a:r>
              <a:rPr lang="nl-NL" sz="2000" dirty="0">
                <a:solidFill>
                  <a:srgbClr val="0000FF"/>
                </a:solidFill>
                <a:ea typeface="+mn-ea"/>
                <a:cs typeface="+mn-cs"/>
              </a:rPr>
              <a:t>onderwijsleergesprekken</a:t>
            </a:r>
            <a:r>
              <a:rPr lang="nl-NL" sz="2000" dirty="0">
                <a:solidFill>
                  <a:srgbClr val="000000"/>
                </a:solidFill>
                <a:ea typeface="+mn-ea"/>
                <a:cs typeface="+mn-cs"/>
              </a:rPr>
              <a:t> die ik voer over ethische vragen (bv. over synthetische biologie). Hoe kan ik dat verbeteren?</a:t>
            </a:r>
          </a:p>
          <a:p>
            <a:pPr>
              <a:defRPr/>
            </a:pPr>
            <a:endParaRPr lang="nl-NL" sz="2000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012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Ideeen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>
                <a:solidFill>
                  <a:srgbClr val="000000"/>
                </a:solidFill>
              </a:rPr>
              <a:t>Hebben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jullie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voor</a:t>
            </a:r>
            <a:r>
              <a:rPr lang="en-US" dirty="0">
                <a:solidFill>
                  <a:srgbClr val="000000"/>
                </a:solidFill>
              </a:rPr>
              <a:t> je </a:t>
            </a:r>
            <a:r>
              <a:rPr lang="en-US" dirty="0" err="1">
                <a:solidFill>
                  <a:srgbClr val="000000"/>
                </a:solidFill>
              </a:rPr>
              <a:t>schoolvak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ideeen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voor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iteratief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  <a:p>
            <a:pPr lvl="0"/>
            <a:r>
              <a:rPr lang="en-US" dirty="0" err="1">
                <a:solidFill>
                  <a:srgbClr val="000000"/>
                </a:solidFill>
              </a:rPr>
              <a:t>Waar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heeft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jullie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sectie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behoefte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aan</a:t>
            </a:r>
            <a:r>
              <a:rPr lang="en-US" dirty="0">
                <a:solidFill>
                  <a:srgbClr val="000000"/>
                </a:solidFill>
              </a:rPr>
              <a:t>?</a:t>
            </a:r>
          </a:p>
          <a:p>
            <a:pPr lvl="0"/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0CBC2-E291-49D0-BF8C-9C0D326683C8}" type="slidenum">
              <a:rPr lang="en-US" altLang="en-US" smtClean="0"/>
              <a:pPr>
                <a:defRPr/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65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vA-2010-FMG-NL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1CCEB074665B4180B7D7CF430C9B52" ma:contentTypeVersion="6" ma:contentTypeDescription="Een nieuw document maken." ma:contentTypeScope="" ma:versionID="934723a964d7eebcad9dde5205650522">
  <xsd:schema xmlns:xsd="http://www.w3.org/2001/XMLSchema" xmlns:xs="http://www.w3.org/2001/XMLSchema" xmlns:p="http://schemas.microsoft.com/office/2006/metadata/properties" xmlns:ns2="e817979b-5de6-43bf-82cd-dcb43b33952b" targetNamespace="http://schemas.microsoft.com/office/2006/metadata/properties" ma:root="true" ma:fieldsID="25f35d53cdd90c1a6d862102d9374f01" ns2:_="">
    <xsd:import namespace="e817979b-5de6-43bf-82cd-dcb43b3395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17979b-5de6-43bf-82cd-dcb43b3395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759170-DC81-4E99-AD7C-BCBB2BA80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17979b-5de6-43bf-82cd-dcb43b3395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D6B906-719A-47A3-B8D3-51ED7AE2EA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7657EC-785A-43A7-9154-B7F854D8C5ED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e817979b-5de6-43bf-82cd-dcb43b33952b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871</Words>
  <Application>Microsoft Office PowerPoint</Application>
  <PresentationFormat>Diavoorstelling (4:3)</PresentationFormat>
  <Paragraphs>146</Paragraphs>
  <Slides>23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3</vt:i4>
      </vt:variant>
      <vt:variant>
        <vt:lpstr>Diatitels</vt:lpstr>
      </vt:variant>
      <vt:variant>
        <vt:i4>23</vt:i4>
      </vt:variant>
    </vt:vector>
  </HeadingPairs>
  <TitlesOfParts>
    <vt:vector size="31" baseType="lpstr">
      <vt:lpstr>MS PGothic</vt:lpstr>
      <vt:lpstr>MS PGothic</vt:lpstr>
      <vt:lpstr>Arial</vt:lpstr>
      <vt:lpstr>Calibri</vt:lpstr>
      <vt:lpstr>Wingdings 2</vt:lpstr>
      <vt:lpstr>Office Theme</vt:lpstr>
      <vt:lpstr>UvA-2010-FMG-NL</vt:lpstr>
      <vt:lpstr>1_Office Theme</vt:lpstr>
      <vt:lpstr>Educatief ontwerpen</vt:lpstr>
      <vt:lpstr>ILO-producten</vt:lpstr>
      <vt:lpstr>Praktisch</vt:lpstr>
      <vt:lpstr>Prototype</vt:lpstr>
      <vt:lpstr>Prototype Voorbeelden </vt:lpstr>
      <vt:lpstr>Ideeen?</vt:lpstr>
      <vt:lpstr>Iteratief</vt:lpstr>
      <vt:lpstr>Iteratief voorbeelden</vt:lpstr>
      <vt:lpstr>Ideeen?</vt:lpstr>
      <vt:lpstr>Effectonderzoek</vt:lpstr>
      <vt:lpstr>Effectonderzoek voorbeelden</vt:lpstr>
      <vt:lpstr>Fasering educatief ontwerp</vt:lpstr>
      <vt:lpstr>Doktertje spelen: </vt:lpstr>
      <vt:lpstr>Ideeen?</vt:lpstr>
      <vt:lpstr>Start van ontwerp‘drive’</vt:lpstr>
      <vt:lpstr>Startvragen – voor jou en de sectie</vt:lpstr>
      <vt:lpstr>Te omvangrijk en/of complex probleem  (onvoldoende ontleed in beschrijving)</vt:lpstr>
      <vt:lpstr>Er is geen diagnose; er is slechts een oplossing</vt:lpstr>
      <vt:lpstr>Vaag of inconsistent taalgebruik – belangrijke begrippen niet omschreven</vt:lpstr>
      <vt:lpstr>Te snel naar een oplossing  (i.p.v. verkennen mogelijke oplossingen)</vt:lpstr>
      <vt:lpstr>Gewenste resultaat niet op operationeel niveau beschreven</vt:lpstr>
      <vt:lpstr>Cruciaal: voorbereiding</vt:lpstr>
      <vt:lpstr>Wat kan wpb betekenen voor zijn leraar in opleiding?</vt:lpstr>
    </vt:vector>
  </TitlesOfParts>
  <Company>Universiteit van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Kleef, Wim van</dc:creator>
  <cp:lastModifiedBy>Rita Groeskamp</cp:lastModifiedBy>
  <cp:revision>17</cp:revision>
  <dcterms:created xsi:type="dcterms:W3CDTF">2019-04-02T08:45:51Z</dcterms:created>
  <dcterms:modified xsi:type="dcterms:W3CDTF">2019-04-15T07:17:16Z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0x010100E11CCEB074665B4180B7D7CF430C9B52</vt:lpwstr>
  </property>
</Properties>
</file>